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7.xml" ContentType="application/vnd.openxmlformats-officedocument.presentationml.notesSlide+xml"/>
  <Override PartName="/ppt/tags/tag7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375" r:id="rId2"/>
    <p:sldId id="410" r:id="rId3"/>
    <p:sldId id="412" r:id="rId4"/>
    <p:sldId id="413" r:id="rId5"/>
    <p:sldId id="411" r:id="rId6"/>
    <p:sldId id="406" r:id="rId7"/>
    <p:sldId id="414" r:id="rId8"/>
    <p:sldId id="416" r:id="rId9"/>
    <p:sldId id="417" r:id="rId10"/>
    <p:sldId id="418" r:id="rId11"/>
    <p:sldId id="415" r:id="rId12"/>
    <p:sldId id="419" r:id="rId13"/>
    <p:sldId id="420" r:id="rId14"/>
    <p:sldId id="408" r:id="rId15"/>
    <p:sldId id="421" r:id="rId16"/>
    <p:sldId id="422" r:id="rId17"/>
    <p:sldId id="424" r:id="rId18"/>
    <p:sldId id="423" r:id="rId19"/>
    <p:sldId id="425" r:id="rId20"/>
    <p:sldId id="426" r:id="rId21"/>
    <p:sldId id="427" r:id="rId22"/>
    <p:sldId id="437" r:id="rId23"/>
    <p:sldId id="429" r:id="rId24"/>
    <p:sldId id="436" r:id="rId25"/>
    <p:sldId id="428" r:id="rId26"/>
    <p:sldId id="438" r:id="rId27"/>
    <p:sldId id="430" r:id="rId28"/>
    <p:sldId id="431" r:id="rId29"/>
    <p:sldId id="434" r:id="rId30"/>
    <p:sldId id="433" r:id="rId31"/>
    <p:sldId id="394" r:id="rId32"/>
    <p:sldId id="435" r:id="rId33"/>
    <p:sldId id="403" r:id="rId34"/>
  </p:sldIdLst>
  <p:sldSz cx="10080625" cy="7559675"/>
  <p:notesSz cx="7556500" cy="10693400"/>
  <p:custDataLst>
    <p:tags r:id="rId36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318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6477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8636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0795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D60093"/>
    <a:srgbClr val="0033CC"/>
    <a:srgbClr val="FFFF00"/>
    <a:srgbClr val="FF9900"/>
    <a:srgbClr val="3399FF"/>
    <a:srgbClr val="993300"/>
    <a:srgbClr val="66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4704" autoAdjust="0"/>
  </p:normalViewPr>
  <p:slideViewPr>
    <p:cSldViewPr>
      <p:cViewPr>
        <p:scale>
          <a:sx n="50" d="100"/>
          <a:sy n="50" d="100"/>
        </p:scale>
        <p:origin x="-1138" y="-5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04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80000"/>
            <a:ext cx="6043613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6725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8413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6725" y="10158413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7DD90F1-781E-48D9-A268-1E9E4CF80749}" type="slidenum">
              <a:rPr lang="he-IL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883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85BB-DA28-4407-9A3D-7B0A2BCAC567}" type="slidenum">
              <a:rPr lang="he-IL"/>
              <a:pPr/>
              <a:t>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04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85BB-DA28-4407-9A3D-7B0A2BCAC567}" type="slidenum">
              <a:rPr lang="he-IL"/>
              <a:pPr/>
              <a:t>11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04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85BB-DA28-4407-9A3D-7B0A2BCAC567}" type="slidenum">
              <a:rPr lang="he-IL"/>
              <a:pPr/>
              <a:t>12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04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85BB-DA28-4407-9A3D-7B0A2BCAC567}" type="slidenum">
              <a:rPr lang="he-IL"/>
              <a:pPr/>
              <a:t>13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04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85BB-DA28-4407-9A3D-7B0A2BCAC567}" type="slidenum">
              <a:rPr lang="he-IL"/>
              <a:pPr/>
              <a:t>14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04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85BB-DA28-4407-9A3D-7B0A2BCAC567}" type="slidenum">
              <a:rPr lang="he-IL"/>
              <a:pPr/>
              <a:t>31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04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85BB-DA28-4407-9A3D-7B0A2BCAC567}" type="slidenum">
              <a:rPr lang="he-IL"/>
              <a:pPr/>
              <a:t>32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04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85BB-DA28-4407-9A3D-7B0A2BCAC567}" type="slidenum">
              <a:rPr lang="he-IL"/>
              <a:pPr/>
              <a:t>33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04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85BB-DA28-4407-9A3D-7B0A2BCAC567}" type="slidenum">
              <a:rPr lang="he-IL"/>
              <a:pPr/>
              <a:t>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04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85BB-DA28-4407-9A3D-7B0A2BCAC567}" type="slidenum">
              <a:rPr lang="he-IL"/>
              <a:pPr/>
              <a:t>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04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85BB-DA28-4407-9A3D-7B0A2BCAC567}" type="slidenum">
              <a:rPr lang="he-IL"/>
              <a:pPr/>
              <a:t>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04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85BB-DA28-4407-9A3D-7B0A2BCAC567}" type="slidenum">
              <a:rPr lang="he-IL"/>
              <a:pPr/>
              <a:t>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04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85BB-DA28-4407-9A3D-7B0A2BCAC567}" type="slidenum">
              <a:rPr lang="he-IL"/>
              <a:pPr/>
              <a:t>6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04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85BB-DA28-4407-9A3D-7B0A2BCAC567}" type="slidenum">
              <a:rPr lang="he-IL"/>
              <a:pPr/>
              <a:t>7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04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85BB-DA28-4407-9A3D-7B0A2BCAC567}" type="slidenum">
              <a:rPr lang="he-IL"/>
              <a:pPr/>
              <a:t>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04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85BB-DA28-4407-9A3D-7B0A2BCAC567}" type="slidenum">
              <a:rPr lang="he-IL"/>
              <a:pPr/>
              <a:t>9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04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D212A0-33AB-49AF-AD12-E6603F6ADB4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CB029B-FDDF-4478-82D0-E1F66FF1A89F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1625"/>
            <a:ext cx="6650038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451804-56E7-4A54-888B-59DB5537F2A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906938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4825" y="6886575"/>
            <a:ext cx="2344738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20700"/>
          </a:xfrm>
        </p:spPr>
        <p:txBody>
          <a:bodyPr/>
          <a:lstStyle>
            <a:lvl1pPr>
              <a:defRPr/>
            </a:lvl1pPr>
          </a:lstStyle>
          <a:p>
            <a:fld id="{B3B62FD1-9847-4183-A022-59E66F4BB3CF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A8E946-F465-49CB-BC98-1AB064A4AF09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58CBC7-2C53-41C4-AB16-504CECE36C8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3A7C3B-BA08-4D23-B15A-C18327D71144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7E7C34-8286-44E8-A5FB-6929FE70047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11F2A-877A-446D-972A-471E3F93289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4481A-9D47-4DC3-BD00-60714AF4814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3F7C4C-3F47-4652-BB6B-9968ADB4270E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B3E442-5338-4F4D-AA16-D938BE13CA37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906938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8475"/>
            <a:ext cx="9069388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4825" y="6886575"/>
            <a:ext cx="23447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0E491FC0-88B1-48E7-A965-EDCF8BA5F483}" type="slidenum">
              <a:rPr lang="he-IL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marL="862013" indent="-21431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marL="10795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15367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19939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24511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29083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431800" indent="-32385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.xml"/><Relationship Id="rId7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10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0" Type="http://schemas.openxmlformats.org/officeDocument/2006/relationships/image" Target="../media/image7.png"/><Relationship Id="rId4" Type="http://schemas.openxmlformats.org/officeDocument/2006/relationships/tags" Target="../tags/tag14.xml"/><Relationship Id="rId9" Type="http://schemas.openxmlformats.org/officeDocument/2006/relationships/image" Target="../media/image1.pn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notesSlide" Target="../notesSlides/notesSlide14.xml"/><Relationship Id="rId18" Type="http://schemas.openxmlformats.org/officeDocument/2006/relationships/image" Target="../media/image16.png"/><Relationship Id="rId3" Type="http://schemas.openxmlformats.org/officeDocument/2006/relationships/tags" Target="../tags/tag19.xml"/><Relationship Id="rId21" Type="http://schemas.openxmlformats.org/officeDocument/2006/relationships/image" Target="../media/image19.png"/><Relationship Id="rId7" Type="http://schemas.openxmlformats.org/officeDocument/2006/relationships/tags" Target="../tags/tag23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5.png"/><Relationship Id="rId2" Type="http://schemas.openxmlformats.org/officeDocument/2006/relationships/tags" Target="../tags/tag18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22.png"/><Relationship Id="rId5" Type="http://schemas.openxmlformats.org/officeDocument/2006/relationships/tags" Target="../tags/tag21.xml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tags" Target="../tags/tag26.xml"/><Relationship Id="rId19" Type="http://schemas.openxmlformats.org/officeDocument/2006/relationships/image" Target="../media/image17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0.xml"/><Relationship Id="rId7" Type="http://schemas.openxmlformats.org/officeDocument/2006/relationships/image" Target="../media/image2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30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9.png"/><Relationship Id="rId5" Type="http://schemas.openxmlformats.org/officeDocument/2006/relationships/tags" Target="../tags/tag35.xml"/><Relationship Id="rId10" Type="http://schemas.openxmlformats.org/officeDocument/2006/relationships/image" Target="../media/image28.png"/><Relationship Id="rId4" Type="http://schemas.openxmlformats.org/officeDocument/2006/relationships/tags" Target="../tags/tag34.xml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40.xml"/><Relationship Id="rId7" Type="http://schemas.openxmlformats.org/officeDocument/2006/relationships/image" Target="../media/image17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7.png"/><Relationship Id="rId4" Type="http://schemas.openxmlformats.org/officeDocument/2006/relationships/tags" Target="../tags/tag41.xml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40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39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38.png"/><Relationship Id="rId5" Type="http://schemas.openxmlformats.org/officeDocument/2006/relationships/tags" Target="../tags/tag46.xml"/><Relationship Id="rId15" Type="http://schemas.openxmlformats.org/officeDocument/2006/relationships/image" Target="../media/image42.png"/><Relationship Id="rId10" Type="http://schemas.openxmlformats.org/officeDocument/2006/relationships/image" Target="../media/image17.png"/><Relationship Id="rId4" Type="http://schemas.openxmlformats.org/officeDocument/2006/relationships/tags" Target="../tags/tag4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45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2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51.png"/><Relationship Id="rId5" Type="http://schemas.openxmlformats.org/officeDocument/2006/relationships/tags" Target="../tags/tag59.xml"/><Relationship Id="rId10" Type="http://schemas.openxmlformats.org/officeDocument/2006/relationships/image" Target="../media/image50.png"/><Relationship Id="rId4" Type="http://schemas.openxmlformats.org/officeDocument/2006/relationships/tags" Target="../tags/tag58.xml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63.xml"/><Relationship Id="rId7" Type="http://schemas.openxmlformats.org/officeDocument/2006/relationships/image" Target="../media/image51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5.png"/><Relationship Id="rId5" Type="http://schemas.openxmlformats.org/officeDocument/2006/relationships/tags" Target="../tags/tag65.xml"/><Relationship Id="rId10" Type="http://schemas.openxmlformats.org/officeDocument/2006/relationships/image" Target="../media/image54.png"/><Relationship Id="rId4" Type="http://schemas.openxmlformats.org/officeDocument/2006/relationships/tags" Target="../tags/tag64.xml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59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57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13" Type="http://schemas.openxmlformats.org/officeDocument/2006/relationships/image" Target="../media/image65.png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64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63.png"/><Relationship Id="rId5" Type="http://schemas.openxmlformats.org/officeDocument/2006/relationships/tags" Target="../tags/tag77.xml"/><Relationship Id="rId10" Type="http://schemas.openxmlformats.org/officeDocument/2006/relationships/image" Target="../media/image62.png"/><Relationship Id="rId4" Type="http://schemas.openxmlformats.org/officeDocument/2006/relationships/tags" Target="../tags/tag76.xml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9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58941"/>
            <a:ext cx="10080625" cy="1030410"/>
          </a:xfrm>
          <a:ln/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07163" algn="l"/>
                <a:tab pos="7235825" algn="l"/>
              </a:tabLst>
            </a:pPr>
            <a:r>
              <a:rPr lang="en-GB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David Wilson 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Microsoft Research</a:t>
            </a:r>
            <a:r>
              <a:rPr lang="en-GB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Uri </a:t>
            </a:r>
            <a:r>
              <a:rPr lang="en-GB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Zwick</a:t>
            </a:r>
            <a:r>
              <a:rPr lang="en-GB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Tel Aviv Univ.</a:t>
            </a:r>
            <a:endParaRPr lang="zh-CN" alt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" y="472797"/>
            <a:ext cx="10080624" cy="18891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Forward-Backward</a:t>
            </a:r>
            <a:r>
              <a:rPr lang="en-US" sz="4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Single-Source Shortest Paths</a:t>
            </a:r>
            <a:b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endParaRPr lang="en-GB" sz="44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780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810500"/>
            <a:ext cx="10083800" cy="163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 smtClean="0">
                <a:latin typeface="cmmi10" pitchFamily="34" charset="0"/>
              </a:rPr>
              <a:t>A</a:t>
            </a:r>
            <a:r>
              <a:rPr lang="en-US" smtClean="0">
                <a:latin typeface="cmr7" pitchFamily="34" charset="0"/>
              </a:rPr>
              <a:t>A</a:t>
            </a:r>
            <a:r>
              <a:rPr lang="en-US" smtClean="0">
                <a:latin typeface="cmsy10" pitchFamily="34" charset="0"/>
              </a:rPr>
              <a:t>A</a:t>
            </a:r>
            <a:r>
              <a:rPr lang="en-US" smtClean="0">
                <a:latin typeface="cmmi7" pitchFamily="34" charset="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endParaRPr lang="en-US">
              <a:latin typeface="cmmi7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4015" y="2517149"/>
            <a:ext cx="10080624" cy="515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“Single-Source Shortest 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Paths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time”</a:t>
            </a:r>
            <a:endParaRPr lang="en-GB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741885"/>
            <a:ext cx="10083800" cy="2153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dirty="0">
                <a:solidFill>
                  <a:srgbClr val="C00000"/>
                </a:solidFill>
              </a:rPr>
              <a:t>Deuxièmes journées du GT </a:t>
            </a:r>
            <a:r>
              <a:rPr lang="fr-FR" sz="3400" dirty="0" err="1">
                <a:solidFill>
                  <a:srgbClr val="C00000"/>
                </a:solidFill>
              </a:rPr>
              <a:t>CoA</a:t>
            </a:r>
            <a:r>
              <a:rPr lang="fr-FR" sz="3400" dirty="0">
                <a:solidFill>
                  <a:srgbClr val="C00000"/>
                </a:solidFill>
              </a:rPr>
              <a:t> </a:t>
            </a:r>
            <a:br>
              <a:rPr lang="fr-FR" sz="3400" dirty="0">
                <a:solidFill>
                  <a:srgbClr val="C00000"/>
                </a:solidFill>
              </a:rPr>
            </a:br>
            <a:r>
              <a:rPr lang="fr-FR" sz="3400" dirty="0">
                <a:solidFill>
                  <a:srgbClr val="C00000"/>
                </a:solidFill>
              </a:rPr>
              <a:t>Complexité et </a:t>
            </a:r>
            <a:r>
              <a:rPr lang="fr-FR" sz="3400" dirty="0" smtClean="0">
                <a:solidFill>
                  <a:srgbClr val="C00000"/>
                </a:solidFill>
              </a:rPr>
              <a:t>Algorithmes</a:t>
            </a:r>
          </a:p>
          <a:p>
            <a:pPr algn="ctr"/>
            <a:r>
              <a:rPr lang="fr-FR" sz="800" dirty="0" smtClean="0">
                <a:solidFill>
                  <a:srgbClr val="C00000"/>
                </a:solidFill>
              </a:rPr>
              <a:t> </a:t>
            </a:r>
            <a:r>
              <a:rPr lang="fr-FR" sz="3400" dirty="0">
                <a:solidFill>
                  <a:srgbClr val="C00000"/>
                </a:solidFill>
              </a:rPr>
              <a:t/>
            </a:r>
            <a:br>
              <a:rPr lang="fr-FR" sz="3400" dirty="0">
                <a:solidFill>
                  <a:srgbClr val="C00000"/>
                </a:solidFill>
              </a:rPr>
            </a:br>
            <a:r>
              <a:rPr lang="fr-FR" sz="3400" dirty="0">
                <a:solidFill>
                  <a:srgbClr val="C00000"/>
                </a:solidFill>
              </a:rPr>
              <a:t> </a:t>
            </a:r>
            <a:r>
              <a:rPr lang="fr-FR" sz="3400" dirty="0"/>
              <a:t>19-20 </a:t>
            </a:r>
            <a:r>
              <a:rPr lang="fr-FR" sz="3400" dirty="0" smtClean="0"/>
              <a:t>novembre</a:t>
            </a:r>
            <a:br>
              <a:rPr lang="fr-FR" sz="3400" dirty="0" smtClean="0"/>
            </a:br>
            <a:r>
              <a:rPr lang="fr-FR" sz="3400" dirty="0" smtClean="0"/>
              <a:t>Université </a:t>
            </a:r>
            <a:r>
              <a:rPr lang="fr-FR" sz="3400" dirty="0"/>
              <a:t>Paris Diderot (LIAFA)</a:t>
            </a:r>
            <a:endParaRPr lang="en-US" sz="3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185" y="394837"/>
            <a:ext cx="9346254" cy="670528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40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071" y="608543"/>
            <a:ext cx="10080624" cy="1373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Analysis of </a:t>
            </a:r>
            <a:r>
              <a:rPr lang="en-US" sz="4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Spira’s</a:t>
            </a:r>
            <a: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algorithm</a:t>
            </a:r>
            <a:b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endpoint independent model</a:t>
            </a:r>
            <a:endParaRPr lang="en-GB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071" y="2276637"/>
            <a:ext cx="10080624" cy="572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Suppose that </a:t>
            </a:r>
            <a:r>
              <a:rPr lang="en-US" sz="4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vertices were found</a:t>
            </a:r>
            <a:endParaRPr lang="en-GB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071" y="2998173"/>
            <a:ext cx="10080624" cy="1144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Each edge extracted from PQ has prob.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4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4000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4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of leading to a new vertex</a:t>
            </a:r>
            <a:endParaRPr lang="en-GB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056" y="4320989"/>
            <a:ext cx="5838655" cy="1297480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071" y="6334029"/>
            <a:ext cx="10080624" cy="572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Can it be further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improved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071" y="5643805"/>
            <a:ext cx="10080624" cy="572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Sub-linear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algorithm</a:t>
            </a:r>
            <a:endParaRPr lang="en-GB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10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352" y="723428"/>
            <a:ext cx="10080624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Verification</a:t>
            </a:r>
            <a: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of Shortest Paths Trees</a:t>
            </a:r>
            <a:endParaRPr lang="en-GB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endCxn id="28" idx="2"/>
          </p:cNvCxnSpPr>
          <p:nvPr/>
        </p:nvCxnSpPr>
        <p:spPr bwMode="auto">
          <a:xfrm flipV="1">
            <a:off x="1502213" y="2943377"/>
            <a:ext cx="1233846" cy="60220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29" idx="2"/>
          </p:cNvCxnSpPr>
          <p:nvPr/>
        </p:nvCxnSpPr>
        <p:spPr bwMode="auto">
          <a:xfrm>
            <a:off x="1471448" y="3545584"/>
            <a:ext cx="822577" cy="6096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7" idx="3"/>
          </p:cNvCxnSpPr>
          <p:nvPr/>
        </p:nvCxnSpPr>
        <p:spPr bwMode="auto">
          <a:xfrm flipV="1">
            <a:off x="2920528" y="2418871"/>
            <a:ext cx="1123581" cy="52450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30" idx="2"/>
          </p:cNvCxnSpPr>
          <p:nvPr/>
        </p:nvCxnSpPr>
        <p:spPr bwMode="auto">
          <a:xfrm>
            <a:off x="2920528" y="2943377"/>
            <a:ext cx="1164089" cy="26711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9" idx="6"/>
            <a:endCxn id="32" idx="2"/>
          </p:cNvCxnSpPr>
          <p:nvPr/>
        </p:nvCxnSpPr>
        <p:spPr bwMode="auto">
          <a:xfrm flipV="1">
            <a:off x="2662964" y="3884516"/>
            <a:ext cx="772504" cy="27076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endCxn id="31" idx="2"/>
          </p:cNvCxnSpPr>
          <p:nvPr/>
        </p:nvCxnSpPr>
        <p:spPr bwMode="auto">
          <a:xfrm>
            <a:off x="2478494" y="4172299"/>
            <a:ext cx="2020782" cy="990741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Oval 56"/>
          <p:cNvSpPr>
            <a:spLocks noChangeAspect="1" noChangeArrowheads="1"/>
          </p:cNvSpPr>
          <p:nvPr/>
        </p:nvSpPr>
        <p:spPr bwMode="auto">
          <a:xfrm>
            <a:off x="1317744" y="3376118"/>
            <a:ext cx="368939" cy="33893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8" name="Oval 56"/>
          <p:cNvSpPr>
            <a:spLocks noChangeAspect="1" noChangeArrowheads="1"/>
          </p:cNvSpPr>
          <p:nvPr/>
        </p:nvSpPr>
        <p:spPr bwMode="auto">
          <a:xfrm>
            <a:off x="2736059" y="2773911"/>
            <a:ext cx="368939" cy="33893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0" name="Oval 56"/>
          <p:cNvSpPr>
            <a:spLocks noChangeAspect="1" noChangeArrowheads="1"/>
          </p:cNvSpPr>
          <p:nvPr/>
        </p:nvSpPr>
        <p:spPr bwMode="auto">
          <a:xfrm>
            <a:off x="4084617" y="3041028"/>
            <a:ext cx="368939" cy="33893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1" name="Oval 56"/>
          <p:cNvSpPr>
            <a:spLocks noChangeAspect="1" noChangeArrowheads="1"/>
          </p:cNvSpPr>
          <p:nvPr/>
        </p:nvSpPr>
        <p:spPr bwMode="auto">
          <a:xfrm>
            <a:off x="4499276" y="4993574"/>
            <a:ext cx="368939" cy="33893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" name="Oval 56"/>
          <p:cNvSpPr>
            <a:spLocks noChangeAspect="1" noChangeArrowheads="1"/>
          </p:cNvSpPr>
          <p:nvPr/>
        </p:nvSpPr>
        <p:spPr bwMode="auto">
          <a:xfrm>
            <a:off x="2294025" y="3985817"/>
            <a:ext cx="368939" cy="33893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44" name="Straight Arrow Connector 43"/>
          <p:cNvCxnSpPr>
            <a:endCxn id="41" idx="1"/>
          </p:cNvCxnSpPr>
          <p:nvPr/>
        </p:nvCxnSpPr>
        <p:spPr bwMode="auto">
          <a:xfrm>
            <a:off x="4196509" y="2299040"/>
            <a:ext cx="929640" cy="219101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Oval 56"/>
          <p:cNvSpPr>
            <a:spLocks noChangeAspect="1" noChangeArrowheads="1"/>
          </p:cNvSpPr>
          <p:nvPr/>
        </p:nvSpPr>
        <p:spPr bwMode="auto">
          <a:xfrm>
            <a:off x="3990079" y="2129574"/>
            <a:ext cx="368939" cy="33893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1" name="Oval 56"/>
          <p:cNvSpPr>
            <a:spLocks noChangeAspect="1" noChangeArrowheads="1"/>
          </p:cNvSpPr>
          <p:nvPr/>
        </p:nvSpPr>
        <p:spPr bwMode="auto">
          <a:xfrm>
            <a:off x="5072119" y="2468506"/>
            <a:ext cx="368939" cy="33893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2" name="Oval 56"/>
          <p:cNvSpPr>
            <a:spLocks noChangeAspect="1" noChangeArrowheads="1"/>
          </p:cNvSpPr>
          <p:nvPr/>
        </p:nvSpPr>
        <p:spPr bwMode="auto">
          <a:xfrm>
            <a:off x="5628193" y="3764847"/>
            <a:ext cx="368939" cy="33893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47" name="Straight Arrow Connector 46"/>
          <p:cNvCxnSpPr>
            <a:stCxn id="32" idx="6"/>
            <a:endCxn id="42" idx="2"/>
          </p:cNvCxnSpPr>
          <p:nvPr/>
        </p:nvCxnSpPr>
        <p:spPr bwMode="auto">
          <a:xfrm>
            <a:off x="3804407" y="3884516"/>
            <a:ext cx="1823786" cy="4979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56"/>
          <p:cNvSpPr>
            <a:spLocks noChangeAspect="1" noChangeArrowheads="1"/>
          </p:cNvSpPr>
          <p:nvPr/>
        </p:nvSpPr>
        <p:spPr bwMode="auto">
          <a:xfrm>
            <a:off x="3435468" y="3715050"/>
            <a:ext cx="368939" cy="33893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pic>
        <p:nvPicPr>
          <p:cNvPr id="51" name="Picture 5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87" y="3410440"/>
            <a:ext cx="229743" cy="28460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518917" y="2968750"/>
            <a:ext cx="5100638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this a SPT?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3539" y="5764061"/>
            <a:ext cx="7094251" cy="52989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3531" y="6556982"/>
            <a:ext cx="7094266" cy="5298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9584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21965" y="723428"/>
            <a:ext cx="10080624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Verification</a:t>
            </a:r>
            <a: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of Shortest Paths Trees</a:t>
            </a:r>
            <a:endParaRPr lang="en-GB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074167" y="1735485"/>
            <a:ext cx="4364134" cy="1601466"/>
            <a:chOff x="891287" y="2129574"/>
            <a:chExt cx="8728268" cy="3202932"/>
          </a:xfrm>
        </p:grpSpPr>
        <p:cxnSp>
          <p:nvCxnSpPr>
            <p:cNvPr id="10" name="Straight Arrow Connector 9"/>
            <p:cNvCxnSpPr>
              <a:endCxn id="28" idx="2"/>
            </p:cNvCxnSpPr>
            <p:nvPr/>
          </p:nvCxnSpPr>
          <p:spPr bwMode="auto">
            <a:xfrm flipV="1">
              <a:off x="1502213" y="2943377"/>
              <a:ext cx="1233846" cy="602207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>
              <a:endCxn id="29" idx="2"/>
            </p:cNvCxnSpPr>
            <p:nvPr/>
          </p:nvCxnSpPr>
          <p:spPr bwMode="auto">
            <a:xfrm>
              <a:off x="1471448" y="3545584"/>
              <a:ext cx="822577" cy="609699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endCxn id="7" idx="3"/>
            </p:cNvCxnSpPr>
            <p:nvPr/>
          </p:nvCxnSpPr>
          <p:spPr bwMode="auto">
            <a:xfrm flipV="1">
              <a:off x="2920528" y="2418871"/>
              <a:ext cx="1123581" cy="524506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endCxn id="30" idx="2"/>
            </p:cNvCxnSpPr>
            <p:nvPr/>
          </p:nvCxnSpPr>
          <p:spPr bwMode="auto">
            <a:xfrm>
              <a:off x="2920528" y="2943377"/>
              <a:ext cx="1164089" cy="267117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29" idx="6"/>
              <a:endCxn id="32" idx="2"/>
            </p:cNvCxnSpPr>
            <p:nvPr/>
          </p:nvCxnSpPr>
          <p:spPr bwMode="auto">
            <a:xfrm flipV="1">
              <a:off x="2662964" y="3884516"/>
              <a:ext cx="772504" cy="270767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>
              <a:endCxn id="31" idx="2"/>
            </p:cNvCxnSpPr>
            <p:nvPr/>
          </p:nvCxnSpPr>
          <p:spPr bwMode="auto">
            <a:xfrm>
              <a:off x="2478494" y="4172299"/>
              <a:ext cx="2020782" cy="990741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Oval 56"/>
            <p:cNvSpPr>
              <a:spLocks noChangeAspect="1" noChangeArrowheads="1"/>
            </p:cNvSpPr>
            <p:nvPr/>
          </p:nvSpPr>
          <p:spPr bwMode="auto">
            <a:xfrm>
              <a:off x="1317744" y="3376118"/>
              <a:ext cx="368939" cy="338932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8" name="Oval 56"/>
            <p:cNvSpPr>
              <a:spLocks noChangeAspect="1" noChangeArrowheads="1"/>
            </p:cNvSpPr>
            <p:nvPr/>
          </p:nvSpPr>
          <p:spPr bwMode="auto">
            <a:xfrm>
              <a:off x="2736059" y="2773911"/>
              <a:ext cx="368939" cy="338932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0" name="Oval 56"/>
            <p:cNvSpPr>
              <a:spLocks noChangeAspect="1" noChangeArrowheads="1"/>
            </p:cNvSpPr>
            <p:nvPr/>
          </p:nvSpPr>
          <p:spPr bwMode="auto">
            <a:xfrm>
              <a:off x="4084617" y="3041028"/>
              <a:ext cx="368939" cy="338932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1" name="Oval 56"/>
            <p:cNvSpPr>
              <a:spLocks noChangeAspect="1" noChangeArrowheads="1"/>
            </p:cNvSpPr>
            <p:nvPr/>
          </p:nvSpPr>
          <p:spPr bwMode="auto">
            <a:xfrm>
              <a:off x="4499276" y="4993574"/>
              <a:ext cx="368939" cy="338932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9" name="Oval 56"/>
            <p:cNvSpPr>
              <a:spLocks noChangeAspect="1" noChangeArrowheads="1"/>
            </p:cNvSpPr>
            <p:nvPr/>
          </p:nvSpPr>
          <p:spPr bwMode="auto">
            <a:xfrm>
              <a:off x="2294025" y="3985817"/>
              <a:ext cx="368939" cy="338932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44" name="Straight Arrow Connector 43"/>
            <p:cNvCxnSpPr>
              <a:endCxn id="41" idx="1"/>
            </p:cNvCxnSpPr>
            <p:nvPr/>
          </p:nvCxnSpPr>
          <p:spPr bwMode="auto">
            <a:xfrm>
              <a:off x="4196509" y="2299040"/>
              <a:ext cx="929640" cy="219101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Oval 56"/>
            <p:cNvSpPr>
              <a:spLocks noChangeAspect="1" noChangeArrowheads="1"/>
            </p:cNvSpPr>
            <p:nvPr/>
          </p:nvSpPr>
          <p:spPr bwMode="auto">
            <a:xfrm>
              <a:off x="3990079" y="2129574"/>
              <a:ext cx="368939" cy="338932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1" name="Oval 56"/>
            <p:cNvSpPr>
              <a:spLocks noChangeAspect="1" noChangeArrowheads="1"/>
            </p:cNvSpPr>
            <p:nvPr/>
          </p:nvSpPr>
          <p:spPr bwMode="auto">
            <a:xfrm>
              <a:off x="5072119" y="2468506"/>
              <a:ext cx="368939" cy="338932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" name="Oval 56"/>
            <p:cNvSpPr>
              <a:spLocks noChangeAspect="1" noChangeArrowheads="1"/>
            </p:cNvSpPr>
            <p:nvPr/>
          </p:nvSpPr>
          <p:spPr bwMode="auto">
            <a:xfrm>
              <a:off x="5628193" y="3968377"/>
              <a:ext cx="368939" cy="338932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47" name="Straight Arrow Connector 46"/>
            <p:cNvCxnSpPr>
              <a:endCxn id="42" idx="2"/>
            </p:cNvCxnSpPr>
            <p:nvPr/>
          </p:nvCxnSpPr>
          <p:spPr bwMode="auto">
            <a:xfrm>
              <a:off x="3619937" y="3884516"/>
              <a:ext cx="2008256" cy="253327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Oval 56"/>
            <p:cNvSpPr>
              <a:spLocks noChangeAspect="1" noChangeArrowheads="1"/>
            </p:cNvSpPr>
            <p:nvPr/>
          </p:nvSpPr>
          <p:spPr bwMode="auto">
            <a:xfrm>
              <a:off x="3435468" y="3715050"/>
              <a:ext cx="368939" cy="338932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pic>
          <p:nvPicPr>
            <p:cNvPr id="51" name="Picture 5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287" y="3410440"/>
              <a:ext cx="229743" cy="28460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4518917" y="2968750"/>
              <a:ext cx="5100638" cy="8716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Is this a SPT?</a:t>
              </a:r>
              <a:endParaRPr lang="he-I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0743" y="3539325"/>
            <a:ext cx="6915208" cy="159175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1871" y="2260753"/>
            <a:ext cx="2640337" cy="6286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746" y="5360959"/>
            <a:ext cx="3563203" cy="41993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669" y="6578529"/>
            <a:ext cx="7251356" cy="46028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46" y="5885170"/>
            <a:ext cx="9097602" cy="4200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6434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" y="2602461"/>
            <a:ext cx="10080624" cy="1545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latin typeface="Times New Roman" pitchFamily="18" charset="0"/>
                <a:cs typeface="Times New Roman" pitchFamily="18" charset="0"/>
              </a:rPr>
              <a:t>Could </a:t>
            </a:r>
            <a:r>
              <a:rPr lang="en-GB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in-coming</a:t>
            </a:r>
            <a:br>
              <a:rPr lang="en-GB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5400" dirty="0" smtClean="0">
                <a:latin typeface="Times New Roman" pitchFamily="18" charset="0"/>
                <a:cs typeface="Times New Roman" pitchFamily="18" charset="0"/>
              </a:rPr>
              <a:t> adjacency lists help?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2137"/>
            <a:ext cx="10080625" cy="952836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Distances in a complete graph</a:t>
            </a:r>
            <a:b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independent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EXP(1)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edge weights</a:t>
            </a:r>
            <a:b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[Davis-</a:t>
            </a:r>
            <a:r>
              <a:rPr lang="en-US" sz="3200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Prieditis</a:t>
            </a:r>
            <a:r>
              <a:rPr lang="en-US" sz="3200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(1993)]  </a:t>
            </a:r>
            <a:r>
              <a:rPr lang="en-US" sz="3200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Janson</a:t>
            </a:r>
            <a:r>
              <a:rPr lang="en-US" sz="3200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(1999)]</a:t>
            </a:r>
            <a:endParaRPr lang="he-IL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56"/>
          <p:cNvSpPr>
            <a:spLocks noChangeAspect="1" noChangeArrowheads="1"/>
          </p:cNvSpPr>
          <p:nvPr/>
        </p:nvSpPr>
        <p:spPr bwMode="auto">
          <a:xfrm>
            <a:off x="1509346" y="4080758"/>
            <a:ext cx="368939" cy="338932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" name="Oval 56"/>
          <p:cNvSpPr>
            <a:spLocks noChangeAspect="1" noChangeArrowheads="1"/>
          </p:cNvSpPr>
          <p:nvPr/>
        </p:nvSpPr>
        <p:spPr bwMode="auto">
          <a:xfrm>
            <a:off x="3597240" y="4621910"/>
            <a:ext cx="368939" cy="338932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" name="Oval 56"/>
          <p:cNvSpPr>
            <a:spLocks noChangeAspect="1" noChangeArrowheads="1"/>
          </p:cNvSpPr>
          <p:nvPr/>
        </p:nvSpPr>
        <p:spPr bwMode="auto">
          <a:xfrm>
            <a:off x="2927661" y="3599734"/>
            <a:ext cx="368939" cy="338932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" name="Oval 56"/>
          <p:cNvSpPr>
            <a:spLocks noChangeAspect="1" noChangeArrowheads="1"/>
          </p:cNvSpPr>
          <p:nvPr/>
        </p:nvSpPr>
        <p:spPr bwMode="auto">
          <a:xfrm>
            <a:off x="4130221" y="3170643"/>
            <a:ext cx="368939" cy="338932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7" name="Oval 56"/>
          <p:cNvSpPr>
            <a:spLocks noChangeAspect="1" noChangeArrowheads="1"/>
          </p:cNvSpPr>
          <p:nvPr/>
        </p:nvSpPr>
        <p:spPr bwMode="auto">
          <a:xfrm>
            <a:off x="5092269" y="4033708"/>
            <a:ext cx="368939" cy="338932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705432" y="2689619"/>
            <a:ext cx="6521664" cy="158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Connector 10"/>
          <p:cNvCxnSpPr>
            <a:endCxn id="3" idx="0"/>
          </p:cNvCxnSpPr>
          <p:nvPr/>
        </p:nvCxnSpPr>
        <p:spPr bwMode="auto">
          <a:xfrm rot="5400000">
            <a:off x="998248" y="3385189"/>
            <a:ext cx="139113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5" idx="0"/>
          </p:cNvCxnSpPr>
          <p:nvPr/>
        </p:nvCxnSpPr>
        <p:spPr bwMode="auto">
          <a:xfrm rot="5400000">
            <a:off x="2657075" y="3144676"/>
            <a:ext cx="910115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endCxn id="6" idx="0"/>
          </p:cNvCxnSpPr>
          <p:nvPr/>
        </p:nvCxnSpPr>
        <p:spPr bwMode="auto">
          <a:xfrm rot="5400000">
            <a:off x="4078265" y="2926046"/>
            <a:ext cx="481024" cy="817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4" idx="0"/>
          </p:cNvCxnSpPr>
          <p:nvPr/>
        </p:nvCxnSpPr>
        <p:spPr bwMode="auto">
          <a:xfrm rot="5400000">
            <a:off x="2815566" y="3655764"/>
            <a:ext cx="1932291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7" idx="0"/>
          </p:cNvCxnSpPr>
          <p:nvPr/>
        </p:nvCxnSpPr>
        <p:spPr bwMode="auto">
          <a:xfrm rot="5400000">
            <a:off x="4672157" y="3429125"/>
            <a:ext cx="120916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>
            <a:stCxn id="3" idx="7"/>
            <a:endCxn id="5" idx="2"/>
          </p:cNvCxnSpPr>
          <p:nvPr/>
        </p:nvCxnSpPr>
        <p:spPr bwMode="auto">
          <a:xfrm rot="5400000" flipH="1" flipV="1">
            <a:off x="2195362" y="3398094"/>
            <a:ext cx="361193" cy="110340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3" idx="5"/>
            <a:endCxn id="4" idx="2"/>
          </p:cNvCxnSpPr>
          <p:nvPr/>
        </p:nvCxnSpPr>
        <p:spPr bwMode="auto">
          <a:xfrm rot="16200000" flipH="1">
            <a:off x="2500087" y="3694222"/>
            <a:ext cx="421321" cy="177298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5" idx="7"/>
            <a:endCxn id="6" idx="2"/>
          </p:cNvCxnSpPr>
          <p:nvPr/>
        </p:nvCxnSpPr>
        <p:spPr bwMode="auto">
          <a:xfrm rot="5400000" flipH="1" flipV="1">
            <a:off x="3531765" y="3050914"/>
            <a:ext cx="309260" cy="88765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5" idx="5"/>
            <a:endCxn id="7" idx="2"/>
          </p:cNvCxnSpPr>
          <p:nvPr/>
        </p:nvCxnSpPr>
        <p:spPr bwMode="auto">
          <a:xfrm>
            <a:off x="3242570" y="3889031"/>
            <a:ext cx="1849699" cy="31414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56"/>
          <p:cNvSpPr>
            <a:spLocks noChangeAspect="1" noChangeArrowheads="1"/>
          </p:cNvSpPr>
          <p:nvPr/>
        </p:nvSpPr>
        <p:spPr bwMode="auto">
          <a:xfrm>
            <a:off x="6896109" y="3118710"/>
            <a:ext cx="368939" cy="338932"/>
          </a:xfrm>
          <a:prstGeom prst="ellipse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6896109" y="3829115"/>
            <a:ext cx="368939" cy="338932"/>
          </a:xfrm>
          <a:prstGeom prst="ellipse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6896109" y="4539519"/>
            <a:ext cx="368939" cy="338932"/>
          </a:xfrm>
          <a:prstGeom prst="ellipse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pic>
        <p:nvPicPr>
          <p:cNvPr id="10" name="Picture 9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4159" y="4080758"/>
            <a:ext cx="395943" cy="30883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816" y="4561782"/>
            <a:ext cx="1187832" cy="30883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7240" y="5042806"/>
            <a:ext cx="395943" cy="30883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3216" y="3628849"/>
            <a:ext cx="395943" cy="30883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5264" y="4501373"/>
            <a:ext cx="395943" cy="30883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1597773" y="2156662"/>
            <a:ext cx="219088" cy="308835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2312" y="2170949"/>
            <a:ext cx="1178046" cy="36978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3650" y="2173925"/>
            <a:ext cx="1178637" cy="36996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9967" y="6353690"/>
            <a:ext cx="5440691" cy="8534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1" name="Straight Connector 70"/>
          <p:cNvCxnSpPr>
            <a:stCxn id="43" idx="2"/>
            <a:endCxn id="7" idx="6"/>
          </p:cNvCxnSpPr>
          <p:nvPr/>
        </p:nvCxnSpPr>
        <p:spPr bwMode="auto">
          <a:xfrm flipH="1">
            <a:off x="5461208" y="3288176"/>
            <a:ext cx="1434901" cy="91499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46" idx="2"/>
            <a:endCxn id="7" idx="6"/>
          </p:cNvCxnSpPr>
          <p:nvPr/>
        </p:nvCxnSpPr>
        <p:spPr bwMode="auto">
          <a:xfrm flipH="1">
            <a:off x="5461208" y="3998581"/>
            <a:ext cx="1434901" cy="20459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>
            <a:stCxn id="47" idx="2"/>
            <a:endCxn id="7" idx="6"/>
          </p:cNvCxnSpPr>
          <p:nvPr/>
        </p:nvCxnSpPr>
        <p:spPr bwMode="auto">
          <a:xfrm flipH="1" flipV="1">
            <a:off x="5461208" y="4203174"/>
            <a:ext cx="1434901" cy="50581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43" idx="2"/>
            <a:endCxn id="6" idx="6"/>
          </p:cNvCxnSpPr>
          <p:nvPr/>
        </p:nvCxnSpPr>
        <p:spPr bwMode="auto">
          <a:xfrm rot="10800000" flipV="1">
            <a:off x="4499161" y="3288175"/>
            <a:ext cx="2396949" cy="5193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46" idx="2"/>
            <a:endCxn id="6" idx="6"/>
          </p:cNvCxnSpPr>
          <p:nvPr/>
        </p:nvCxnSpPr>
        <p:spPr bwMode="auto">
          <a:xfrm flipH="1" flipV="1">
            <a:off x="4499160" y="3340109"/>
            <a:ext cx="2396949" cy="65847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47" idx="2"/>
            <a:endCxn id="6" idx="6"/>
          </p:cNvCxnSpPr>
          <p:nvPr/>
        </p:nvCxnSpPr>
        <p:spPr bwMode="auto">
          <a:xfrm flipH="1" flipV="1">
            <a:off x="4499160" y="3340109"/>
            <a:ext cx="2396949" cy="136887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Left Brace 88"/>
          <p:cNvSpPr/>
          <p:nvPr/>
        </p:nvSpPr>
        <p:spPr bwMode="auto">
          <a:xfrm rot="16200000">
            <a:off x="3314083" y="3552211"/>
            <a:ext cx="472829" cy="3713364"/>
          </a:xfrm>
          <a:prstGeom prst="leftBrace">
            <a:avLst>
              <a:gd name="adj1" fmla="val 8333"/>
              <a:gd name="adj2" fmla="val 4961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2" name="Picture 91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2637132" y="5773759"/>
            <a:ext cx="1847740" cy="351070"/>
          </a:xfrm>
          <a:prstGeom prst="rect">
            <a:avLst/>
          </a:prstGeom>
          <a:noFill/>
          <a:ln/>
          <a:effectLst/>
        </p:spPr>
      </p:pic>
      <p:sp>
        <p:nvSpPr>
          <p:cNvPr id="93" name="Left Brace 92"/>
          <p:cNvSpPr/>
          <p:nvPr/>
        </p:nvSpPr>
        <p:spPr bwMode="auto">
          <a:xfrm rot="16200000">
            <a:off x="6825470" y="4664578"/>
            <a:ext cx="472829" cy="1488630"/>
          </a:xfrm>
          <a:prstGeom prst="leftBrace">
            <a:avLst>
              <a:gd name="adj1" fmla="val 8333"/>
              <a:gd name="adj2" fmla="val 4961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5" name="Picture 94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5701720" y="5773758"/>
            <a:ext cx="2684509" cy="351071"/>
          </a:xfrm>
          <a:prstGeom prst="rect">
            <a:avLst/>
          </a:prstGeom>
          <a:noFill/>
          <a:ln/>
          <a:effectLst/>
        </p:spPr>
      </p:pic>
      <p:cxnSp>
        <p:nvCxnSpPr>
          <p:cNvPr id="41" name="Straight Connector 40"/>
          <p:cNvCxnSpPr>
            <a:stCxn id="43" idx="2"/>
            <a:endCxn id="4" idx="6"/>
          </p:cNvCxnSpPr>
          <p:nvPr/>
        </p:nvCxnSpPr>
        <p:spPr bwMode="auto">
          <a:xfrm flipH="1">
            <a:off x="3966179" y="3288176"/>
            <a:ext cx="2929930" cy="1503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6" idx="2"/>
            <a:endCxn id="4" idx="6"/>
          </p:cNvCxnSpPr>
          <p:nvPr/>
        </p:nvCxnSpPr>
        <p:spPr bwMode="auto">
          <a:xfrm flipH="1">
            <a:off x="3966179" y="3998581"/>
            <a:ext cx="2929930" cy="7927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7" idx="2"/>
            <a:endCxn id="4" idx="6"/>
          </p:cNvCxnSpPr>
          <p:nvPr/>
        </p:nvCxnSpPr>
        <p:spPr bwMode="auto">
          <a:xfrm flipH="1">
            <a:off x="3966179" y="4708985"/>
            <a:ext cx="2929930" cy="8239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43" idx="2"/>
            <a:endCxn id="5" idx="6"/>
          </p:cNvCxnSpPr>
          <p:nvPr/>
        </p:nvCxnSpPr>
        <p:spPr bwMode="auto">
          <a:xfrm flipH="1">
            <a:off x="3296600" y="3288176"/>
            <a:ext cx="3599509" cy="481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46" idx="2"/>
            <a:endCxn id="5" idx="6"/>
          </p:cNvCxnSpPr>
          <p:nvPr/>
        </p:nvCxnSpPr>
        <p:spPr bwMode="auto">
          <a:xfrm flipH="1" flipV="1">
            <a:off x="3296600" y="3769200"/>
            <a:ext cx="3599509" cy="22938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47" idx="2"/>
            <a:endCxn id="5" idx="6"/>
          </p:cNvCxnSpPr>
          <p:nvPr/>
        </p:nvCxnSpPr>
        <p:spPr bwMode="auto">
          <a:xfrm flipH="1" flipV="1">
            <a:off x="3296600" y="3769200"/>
            <a:ext cx="3599509" cy="93978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43" idx="2"/>
            <a:endCxn id="3" idx="6"/>
          </p:cNvCxnSpPr>
          <p:nvPr/>
        </p:nvCxnSpPr>
        <p:spPr bwMode="auto">
          <a:xfrm flipH="1">
            <a:off x="1878285" y="3288176"/>
            <a:ext cx="5017824" cy="96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46" idx="2"/>
            <a:endCxn id="3" idx="6"/>
          </p:cNvCxnSpPr>
          <p:nvPr/>
        </p:nvCxnSpPr>
        <p:spPr bwMode="auto">
          <a:xfrm flipH="1">
            <a:off x="1878285" y="3998581"/>
            <a:ext cx="5017824" cy="25164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47" idx="2"/>
            <a:endCxn id="3" idx="6"/>
          </p:cNvCxnSpPr>
          <p:nvPr/>
        </p:nvCxnSpPr>
        <p:spPr bwMode="auto">
          <a:xfrm flipH="1" flipV="1">
            <a:off x="1878285" y="4250224"/>
            <a:ext cx="5017824" cy="45876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>
            <a:stCxn id="46" idx="2"/>
            <a:endCxn id="7" idx="6"/>
          </p:cNvCxnSpPr>
          <p:nvPr/>
        </p:nvCxnSpPr>
        <p:spPr bwMode="auto">
          <a:xfrm flipH="1">
            <a:off x="5461208" y="3998581"/>
            <a:ext cx="1434901" cy="20459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3287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43" grpId="0" animBg="1"/>
      <p:bldP spid="46" grpId="0" animBg="1"/>
      <p:bldP spid="47" grpId="0" animBg="1"/>
      <p:bldP spid="89" grpId="0" animBg="1"/>
      <p:bldP spid="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1" y="833565"/>
            <a:ext cx="10080625" cy="952836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Distances in a complete graph</a:t>
            </a:r>
            <a:b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independent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EXP(1)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edge weights</a:t>
            </a:r>
            <a: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[Davis-</a:t>
            </a:r>
            <a:r>
              <a:rPr lang="en-US" sz="3200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Prieditis</a:t>
            </a:r>
            <a:r>
              <a:rPr lang="en-US" sz="3200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(1993)]  </a:t>
            </a:r>
            <a:r>
              <a:rPr lang="en-US" sz="3200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Janson</a:t>
            </a:r>
            <a:r>
              <a:rPr lang="en-US" sz="3200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(1999)]</a:t>
            </a:r>
            <a:endParaRPr lang="he-IL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0339" y="2517149"/>
            <a:ext cx="7666242" cy="12777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932" y="3964949"/>
            <a:ext cx="8689057" cy="132124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60" y="5549911"/>
            <a:ext cx="9311000" cy="9905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038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0266"/>
            <a:ext cx="10080625" cy="952836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Distances in a complete graph</a:t>
            </a:r>
            <a:b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independent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EXP(1)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edge weights</a:t>
            </a:r>
            <a: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Janson</a:t>
            </a:r>
            <a:r>
              <a:rPr lang="en-US" sz="4000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(1999)]</a:t>
            </a:r>
            <a:endParaRPr lang="he-IL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697" y="2698325"/>
            <a:ext cx="5111230" cy="5954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567" y="3551765"/>
            <a:ext cx="6133491" cy="59545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5403" y="4588085"/>
            <a:ext cx="6729819" cy="59553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1881" y="5334845"/>
            <a:ext cx="6516863" cy="59546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4342" y="6294965"/>
            <a:ext cx="5751940" cy="55474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12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54" r="41427"/>
          <a:stretch/>
        </p:blipFill>
        <p:spPr bwMode="auto">
          <a:xfrm>
            <a:off x="657138" y="529389"/>
            <a:ext cx="8895936" cy="639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480" y="1372936"/>
            <a:ext cx="2938990" cy="183239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2872" y="1372936"/>
            <a:ext cx="3663353" cy="106602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81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83" r="39578"/>
          <a:stretch/>
        </p:blipFill>
        <p:spPr bwMode="auto">
          <a:xfrm>
            <a:off x="529022" y="1518229"/>
            <a:ext cx="920127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711096" y="4479404"/>
            <a:ext cx="859830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01552" y="4802013"/>
            <a:ext cx="219088" cy="308835"/>
          </a:xfrm>
          <a:prstGeom prst="rect">
            <a:avLst/>
          </a:prstGeom>
          <a:noFill/>
          <a:ln/>
          <a:effectLst/>
        </p:spPr>
      </p:pic>
      <p:cxnSp>
        <p:nvCxnSpPr>
          <p:cNvPr id="9" name="Straight Connector 8"/>
          <p:cNvCxnSpPr/>
          <p:nvPr/>
        </p:nvCxnSpPr>
        <p:spPr bwMode="auto">
          <a:xfrm>
            <a:off x="711096" y="4381117"/>
            <a:ext cx="0" cy="180384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037109" y="4140605"/>
            <a:ext cx="0" cy="603095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6075" y="4802013"/>
            <a:ext cx="612570" cy="57050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Connector 13"/>
          <p:cNvCxnSpPr/>
          <p:nvPr/>
        </p:nvCxnSpPr>
        <p:spPr bwMode="auto">
          <a:xfrm>
            <a:off x="9344463" y="4381117"/>
            <a:ext cx="0" cy="180384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7349" y="4825595"/>
            <a:ext cx="874228" cy="56969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-21965" y="352541"/>
            <a:ext cx="10080624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Forward-only </a:t>
            </a:r>
            <a: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verification</a:t>
            </a:r>
            <a:endParaRPr lang="en-GB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Freeform 2055"/>
          <p:cNvSpPr/>
          <p:nvPr/>
        </p:nvSpPr>
        <p:spPr bwMode="auto">
          <a:xfrm>
            <a:off x="4091924" y="4258761"/>
            <a:ext cx="1419726" cy="238413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Oval 56"/>
          <p:cNvSpPr>
            <a:spLocks noChangeAspect="1" noChangeArrowheads="1"/>
          </p:cNvSpPr>
          <p:nvPr/>
        </p:nvSpPr>
        <p:spPr bwMode="auto">
          <a:xfrm>
            <a:off x="4018136" y="4411616"/>
            <a:ext cx="147576" cy="13557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1" name="Freeform 40"/>
          <p:cNvSpPr/>
          <p:nvPr/>
        </p:nvSpPr>
        <p:spPr bwMode="auto">
          <a:xfrm>
            <a:off x="4102328" y="4094449"/>
            <a:ext cx="2239060" cy="3747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4098312" y="3888061"/>
            <a:ext cx="2950192" cy="6012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4102328" y="3659581"/>
            <a:ext cx="3796000" cy="813769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4078263" y="3479197"/>
            <a:ext cx="4829085" cy="1010144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4090296" y="3298813"/>
            <a:ext cx="5550914" cy="1162544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chemeClr val="bg2"/>
            </a:solidFill>
            <a:prstDash val="sysDash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821" y="5844930"/>
            <a:ext cx="6833053" cy="46023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849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" y="330949"/>
            <a:ext cx="10080624" cy="2118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Single-Source</a:t>
            </a:r>
            <a: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Shortest Paths in</a:t>
            </a:r>
            <a:b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weighted directed graphs</a:t>
            </a:r>
            <a:b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with non-negative edge weights</a:t>
            </a:r>
            <a:endParaRPr lang="en-GB" sz="48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0440" y="2834706"/>
            <a:ext cx="10080624" cy="515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Worst case result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943013"/>
              </p:ext>
            </p:extLst>
          </p:nvPr>
        </p:nvGraphicFramePr>
        <p:xfrm>
          <a:off x="711096" y="3479205"/>
          <a:ext cx="8598304" cy="64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48832"/>
                <a:gridCol w="4449472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600" kern="120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Dijkstra</a:t>
                      </a:r>
                      <a:r>
                        <a:rPr lang="en-US" sz="3600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 (1959)</a:t>
                      </a:r>
                      <a:endParaRPr lang="he-IL" sz="3600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Symbo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he-IL" sz="3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4456" y="4515170"/>
            <a:ext cx="10080624" cy="515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Arbitrary graph, random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[0,1] edge weights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07080" y="5231861"/>
          <a:ext cx="8598304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48832"/>
                <a:gridCol w="4449472"/>
              </a:tblGrid>
              <a:tr h="370840">
                <a:tc>
                  <a:txBody>
                    <a:bodyPr/>
                    <a:lstStyle/>
                    <a:p>
                      <a:pPr algn="ctr" rtl="0"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5713" algn="l"/>
                          <a:tab pos="5791200" algn="l"/>
                          <a:tab pos="6515100" algn="l"/>
                          <a:tab pos="7235825" algn="l"/>
                          <a:tab pos="7956550" algn="l"/>
                          <a:tab pos="8686800" algn="l"/>
                        </a:tabLst>
                      </a:pPr>
                      <a:r>
                        <a:rPr lang="en-US" sz="28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Meyer (2003)</a:t>
                      </a:r>
                      <a:br>
                        <a:rPr lang="en-US" sz="28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Goldberg (2008)</a:t>
                      </a:r>
                      <a:br>
                        <a:rPr lang="en-US" sz="28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Hagerup</a:t>
                      </a:r>
                      <a:r>
                        <a:rPr lang="en-US" sz="28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(2006)</a:t>
                      </a:r>
                      <a:endParaRPr lang="en-GB" sz="2800" dirty="0" smtClean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he-IL" sz="3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711096" y="2976204"/>
            <a:ext cx="859830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01552" y="2340068"/>
            <a:ext cx="219088" cy="308835"/>
          </a:xfrm>
          <a:prstGeom prst="rect">
            <a:avLst/>
          </a:prstGeom>
          <a:noFill/>
          <a:ln/>
          <a:effectLst/>
        </p:spPr>
      </p:pic>
      <p:cxnSp>
        <p:nvCxnSpPr>
          <p:cNvPr id="9" name="Straight Connector 8"/>
          <p:cNvCxnSpPr/>
          <p:nvPr/>
        </p:nvCxnSpPr>
        <p:spPr bwMode="auto">
          <a:xfrm>
            <a:off x="711096" y="2877917"/>
            <a:ext cx="0" cy="180384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037109" y="2637405"/>
            <a:ext cx="0" cy="603095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6082" y="1615229"/>
            <a:ext cx="480430" cy="3491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Connector 13"/>
          <p:cNvCxnSpPr/>
          <p:nvPr/>
        </p:nvCxnSpPr>
        <p:spPr bwMode="auto">
          <a:xfrm>
            <a:off x="9344463" y="2877917"/>
            <a:ext cx="0" cy="180384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-21965" y="352541"/>
            <a:ext cx="10080624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Pertinent</a:t>
            </a:r>
            <a: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edges</a:t>
            </a:r>
            <a:endParaRPr lang="en-GB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Freeform 2055"/>
          <p:cNvSpPr/>
          <p:nvPr/>
        </p:nvSpPr>
        <p:spPr bwMode="auto">
          <a:xfrm>
            <a:off x="3439497" y="2755561"/>
            <a:ext cx="1419726" cy="238413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3449901" y="2591249"/>
            <a:ext cx="2239060" cy="3747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3445885" y="2384861"/>
            <a:ext cx="2950192" cy="6012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6600" y="2396893"/>
            <a:ext cx="306602" cy="21750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Freeform 18"/>
          <p:cNvSpPr/>
          <p:nvPr/>
        </p:nvSpPr>
        <p:spPr bwMode="auto">
          <a:xfrm>
            <a:off x="3447033" y="2185089"/>
            <a:ext cx="3637631" cy="798434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439497" y="3358941"/>
            <a:ext cx="3043887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439497" y="2755561"/>
            <a:ext cx="0" cy="663508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Oval 56"/>
          <p:cNvSpPr>
            <a:spLocks noChangeAspect="1" noChangeArrowheads="1"/>
          </p:cNvSpPr>
          <p:nvPr/>
        </p:nvSpPr>
        <p:spPr bwMode="auto">
          <a:xfrm>
            <a:off x="3365709" y="2908416"/>
            <a:ext cx="147576" cy="13557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6483384" y="2778619"/>
            <a:ext cx="0" cy="663508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454" y="3599453"/>
            <a:ext cx="2233818" cy="48092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Straight Connector 29"/>
          <p:cNvCxnSpPr/>
          <p:nvPr/>
        </p:nvCxnSpPr>
        <p:spPr bwMode="auto">
          <a:xfrm flipH="1">
            <a:off x="759192" y="5802317"/>
            <a:ext cx="859830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" name="Picture 30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 flipH="1">
            <a:off x="614585" y="5320598"/>
            <a:ext cx="219088" cy="308835"/>
          </a:xfrm>
          <a:prstGeom prst="rect">
            <a:avLst/>
          </a:prstGeom>
          <a:noFill/>
          <a:ln/>
          <a:effectLst/>
        </p:spPr>
      </p:pic>
      <p:cxnSp>
        <p:nvCxnSpPr>
          <p:cNvPr id="32" name="Straight Connector 31"/>
          <p:cNvCxnSpPr/>
          <p:nvPr/>
        </p:nvCxnSpPr>
        <p:spPr bwMode="auto">
          <a:xfrm flipH="1">
            <a:off x="9357496" y="5704030"/>
            <a:ext cx="0" cy="180384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5031483" y="5463518"/>
            <a:ext cx="0" cy="603095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" name="Picture 3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080" y="4441342"/>
            <a:ext cx="480430" cy="3491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5" name="Straight Connector 34"/>
          <p:cNvCxnSpPr/>
          <p:nvPr/>
        </p:nvCxnSpPr>
        <p:spPr bwMode="auto">
          <a:xfrm flipH="1">
            <a:off x="724129" y="5704030"/>
            <a:ext cx="0" cy="180384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Freeform 35"/>
          <p:cNvSpPr/>
          <p:nvPr/>
        </p:nvSpPr>
        <p:spPr bwMode="auto">
          <a:xfrm flipH="1">
            <a:off x="5209369" y="5581674"/>
            <a:ext cx="1419726" cy="238413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009900"/>
            </a:solidFill>
            <a:prstDash val="solid"/>
            <a:round/>
            <a:headEnd type="triangle" w="med" len="med"/>
            <a:tailEnd type="non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Freeform 36"/>
          <p:cNvSpPr/>
          <p:nvPr/>
        </p:nvSpPr>
        <p:spPr bwMode="auto">
          <a:xfrm flipH="1">
            <a:off x="4379631" y="5417362"/>
            <a:ext cx="2239060" cy="3747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009900"/>
            </a:solidFill>
            <a:prstDash val="solid"/>
            <a:round/>
            <a:headEnd type="triangle" w="med" len="med"/>
            <a:tailEnd type="non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Freeform 37"/>
          <p:cNvSpPr/>
          <p:nvPr/>
        </p:nvSpPr>
        <p:spPr bwMode="auto">
          <a:xfrm flipH="1">
            <a:off x="3672515" y="5210974"/>
            <a:ext cx="2950192" cy="6012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009900"/>
            </a:soli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" name="Picture 2047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7290" y="5223006"/>
            <a:ext cx="262802" cy="21812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Freeform 39"/>
          <p:cNvSpPr/>
          <p:nvPr/>
        </p:nvSpPr>
        <p:spPr bwMode="auto">
          <a:xfrm flipH="1">
            <a:off x="2983928" y="5011202"/>
            <a:ext cx="3637631" cy="798434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3585208" y="6185054"/>
            <a:ext cx="3043887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6629095" y="5581674"/>
            <a:ext cx="0" cy="663508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 flipH="1">
            <a:off x="6555307" y="5734529"/>
            <a:ext cx="147576" cy="13557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46" name="Straight Connector 45"/>
          <p:cNvCxnSpPr/>
          <p:nvPr/>
        </p:nvCxnSpPr>
        <p:spPr bwMode="auto">
          <a:xfrm flipH="1">
            <a:off x="3585208" y="5604732"/>
            <a:ext cx="0" cy="663508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49" name="Picture 2048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8318" y="6425566"/>
            <a:ext cx="2233821" cy="48092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51" name="TextBox 2050"/>
          <p:cNvSpPr txBox="1"/>
          <p:nvPr/>
        </p:nvSpPr>
        <p:spPr>
          <a:xfrm>
            <a:off x="711096" y="1494973"/>
            <a:ext cx="3137624" cy="4930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out-pertinent edges</a:t>
            </a:r>
            <a:endParaRPr lang="he-I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96599" y="4621629"/>
            <a:ext cx="3137624" cy="4930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in-pertinent edges</a:t>
            </a:r>
            <a:endParaRPr lang="he-I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2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21965" y="352541"/>
            <a:ext cx="10080624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Forward-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backward </a:t>
            </a:r>
            <a: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verification</a:t>
            </a:r>
            <a:endParaRPr lang="en-GB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242" y="2216509"/>
            <a:ext cx="9284208" cy="113786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248202"/>
            <a:ext cx="10058659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Check only pertinent edges!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1019" y="3882138"/>
            <a:ext cx="4685466" cy="4388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0222" y="4385689"/>
            <a:ext cx="7161319" cy="137146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8392" y="6245085"/>
            <a:ext cx="1563328" cy="8651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 smtClean="0"/>
              <a:t>!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424287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21965" y="687734"/>
            <a:ext cx="10080624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Number of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pertinent</a:t>
            </a:r>
            <a:r>
              <a:rPr lang="en-US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edges</a:t>
            </a:r>
            <a:endParaRPr lang="en-GB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849482"/>
            <a:ext cx="10080625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Expected number of pertinent edges is 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(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e-IL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6216" y="4441245"/>
            <a:ext cx="3670119" cy="60128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9" y="2717222"/>
            <a:ext cx="10080625" cy="11227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Probability that number of pertinent edges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more than 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(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exponentially small</a:t>
            </a:r>
            <a:endParaRPr lang="he-I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7532" y="5403293"/>
            <a:ext cx="7010332" cy="6614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67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21965" y="687734"/>
            <a:ext cx="10080624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Number of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pertinent</a:t>
            </a:r>
            <a:r>
              <a:rPr lang="en-US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edges</a:t>
            </a:r>
            <a:endParaRPr lang="en-GB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849482"/>
            <a:ext cx="10080625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a SPT and distances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71" y="2637405"/>
            <a:ext cx="9338525" cy="14246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1121" y="4459695"/>
            <a:ext cx="7246999" cy="46257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1448" y="5222909"/>
            <a:ext cx="7035501" cy="46262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6852" y="5301433"/>
            <a:ext cx="6110244" cy="46262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3102" y="6054282"/>
            <a:ext cx="6238246" cy="46274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4024" y="6864578"/>
            <a:ext cx="632255" cy="4628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ight Brace 17"/>
          <p:cNvSpPr/>
          <p:nvPr/>
        </p:nvSpPr>
        <p:spPr bwMode="auto">
          <a:xfrm rot="5400000">
            <a:off x="6829804" y="5509201"/>
            <a:ext cx="269208" cy="2284864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357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21965" y="532925"/>
            <a:ext cx="10080624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Number of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out-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pertinent</a:t>
            </a:r>
            <a:r>
              <a:rPr lang="en-US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edges</a:t>
            </a:r>
            <a:endParaRPr lang="en-GB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3224" y="2457021"/>
            <a:ext cx="6110244" cy="46262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0440" y="1349142"/>
            <a:ext cx="10080624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Comparison with a </a:t>
            </a:r>
            <a:r>
              <a:rPr lang="en-US" sz="4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Poisson process</a:t>
            </a:r>
            <a:endParaRPr lang="en-GB" sz="40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784" y="3298813"/>
            <a:ext cx="6238246" cy="46274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706" y="4109109"/>
            <a:ext cx="632255" cy="4628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ight Brace 12"/>
          <p:cNvSpPr/>
          <p:nvPr/>
        </p:nvSpPr>
        <p:spPr bwMode="auto">
          <a:xfrm rot="5400000">
            <a:off x="6760486" y="2753732"/>
            <a:ext cx="269208" cy="2284864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26" y="4711070"/>
            <a:ext cx="7375306" cy="6320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678" y="5764536"/>
            <a:ext cx="9381618" cy="120208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293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494973"/>
            <a:ext cx="10058659" cy="10082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Goal: Run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Spira’s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algorithm on the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subgraph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composed of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pertinent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edges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440" y="2711484"/>
            <a:ext cx="10058659" cy="10082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Run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Spira’s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algorithm until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distance </a:t>
            </a:r>
            <a:r>
              <a:rPr lang="en-US" sz="32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found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440" y="3839965"/>
            <a:ext cx="10058659" cy="5502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pertinent edges are easy to identify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9" y="4441245"/>
            <a:ext cx="10058659" cy="5502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do we identify 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pertinent edges?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0440" y="5283037"/>
            <a:ext cx="10058659" cy="5502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Backward scans used to identify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pertinent edges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8" y="5995446"/>
            <a:ext cx="10058659" cy="10082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When an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pertinent edge is found,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request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issued for its forward scan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635" y="532925"/>
            <a:ext cx="10080624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Forward-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backward </a:t>
            </a:r>
            <a: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SSSP algorithm</a:t>
            </a:r>
            <a:endParaRPr lang="en-GB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0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173037"/>
            <a:ext cx="5842000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21965" y="687734"/>
            <a:ext cx="10080624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Adjacency lists</a:t>
            </a:r>
            <a:endParaRPr lang="en-GB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174805" y="2683408"/>
            <a:ext cx="2141248" cy="367702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84" y="2510890"/>
            <a:ext cx="1443072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514936" y="2683408"/>
            <a:ext cx="0" cy="3677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597240" y="2683408"/>
            <a:ext cx="0" cy="3677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958008" y="2683408"/>
            <a:ext cx="0" cy="3677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875704" y="2683408"/>
            <a:ext cx="0" cy="3576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224376" y="2679346"/>
            <a:ext cx="0" cy="3726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5040312" y="2679347"/>
            <a:ext cx="360768" cy="37269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110936" y="2685348"/>
            <a:ext cx="360768" cy="36669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204920" y="2685348"/>
            <a:ext cx="360768" cy="36669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4675359" y="2679346"/>
            <a:ext cx="0" cy="3726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761848" y="2679346"/>
            <a:ext cx="0" cy="3726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6844152" y="2681378"/>
            <a:ext cx="0" cy="37066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7926456" y="2689410"/>
            <a:ext cx="0" cy="35163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8287224" y="2681378"/>
            <a:ext cx="2574" cy="37066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ight Brace 35"/>
          <p:cNvSpPr/>
          <p:nvPr/>
        </p:nvSpPr>
        <p:spPr bwMode="auto">
          <a:xfrm rot="16200000">
            <a:off x="3095108" y="1440265"/>
            <a:ext cx="270577" cy="2111184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32633" y="1722967"/>
            <a:ext cx="3585714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out-pertinent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04084" y="1722967"/>
            <a:ext cx="3585714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in-pertinent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5220698" y="2330506"/>
            <a:ext cx="728904" cy="21965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38" idx="2"/>
            <a:endCxn id="112" idx="0"/>
          </p:cNvCxnSpPr>
          <p:nvPr/>
        </p:nvCxnSpPr>
        <p:spPr bwMode="auto">
          <a:xfrm flipH="1">
            <a:off x="6295622" y="2330506"/>
            <a:ext cx="201319" cy="22576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844152" y="2330506"/>
            <a:ext cx="541152" cy="21965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470584" y="4140605"/>
            <a:ext cx="1443072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Req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2154168" y="4320108"/>
            <a:ext cx="360768" cy="36373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936" y="4320951"/>
            <a:ext cx="360768" cy="36204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875704" y="4320951"/>
            <a:ext cx="360768" cy="36204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Right Brace 64"/>
          <p:cNvSpPr/>
          <p:nvPr/>
        </p:nvSpPr>
        <p:spPr bwMode="auto">
          <a:xfrm rot="16200000">
            <a:off x="2570351" y="3600997"/>
            <a:ext cx="270577" cy="1061669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09065" y="3358941"/>
            <a:ext cx="3585714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in-pertinent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958008" y="6063094"/>
            <a:ext cx="4689984" cy="36770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154168" y="6063094"/>
            <a:ext cx="1803840" cy="35763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50968" y="5890576"/>
            <a:ext cx="1443072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2514936" y="6063094"/>
            <a:ext cx="0" cy="3677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3597240" y="6063094"/>
            <a:ext cx="0" cy="3677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2875704" y="6063094"/>
            <a:ext cx="0" cy="3677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3224376" y="6059032"/>
            <a:ext cx="0" cy="37176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1252248" y="5102653"/>
            <a:ext cx="3585714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in-pertinent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934854" y="2556270"/>
            <a:ext cx="721536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he-IL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319804" y="4177823"/>
            <a:ext cx="721536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he-IL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ight Brace 123"/>
          <p:cNvSpPr/>
          <p:nvPr/>
        </p:nvSpPr>
        <p:spPr bwMode="auto">
          <a:xfrm rot="16200000">
            <a:off x="2920800" y="4958875"/>
            <a:ext cx="270579" cy="180384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699085" y="5915404"/>
            <a:ext cx="721536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he-IL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95416" y="2683408"/>
            <a:ext cx="4352576" cy="36770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6" name="Straight Connector 125"/>
          <p:cNvCxnSpPr/>
          <p:nvPr/>
        </p:nvCxnSpPr>
        <p:spPr bwMode="auto">
          <a:xfrm>
            <a:off x="4285989" y="6063094"/>
            <a:ext cx="0" cy="3726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282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 animBg="1"/>
      <p:bldP spid="58" grpId="0" animBg="1"/>
      <p:bldP spid="59" grpId="0" animBg="1"/>
      <p:bldP spid="65" grpId="0" animBg="1"/>
      <p:bldP spid="66" grpId="0"/>
      <p:bldP spid="71" grpId="0" animBg="1"/>
      <p:bldP spid="72" grpId="0" animBg="1"/>
      <p:bldP spid="73" grpId="0"/>
      <p:bldP spid="88" grpId="0"/>
      <p:bldP spid="113" grpId="0"/>
      <p:bldP spid="124" grpId="0" animBg="1"/>
      <p:bldP spid="1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 bwMode="auto">
          <a:xfrm>
            <a:off x="5037109" y="3818309"/>
            <a:ext cx="0" cy="603095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21965" y="472797"/>
            <a:ext cx="10080624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Identifying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US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pertinent edges</a:t>
            </a:r>
            <a:endParaRPr lang="en-GB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11096" y="4094806"/>
            <a:ext cx="859830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Oval 56"/>
          <p:cNvSpPr>
            <a:spLocks noChangeAspect="1" noChangeArrowheads="1"/>
          </p:cNvSpPr>
          <p:nvPr/>
        </p:nvSpPr>
        <p:spPr bwMode="auto">
          <a:xfrm>
            <a:off x="3958008" y="3979569"/>
            <a:ext cx="250879" cy="230474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" name="Oval 56"/>
          <p:cNvSpPr>
            <a:spLocks noChangeAspect="1" noChangeArrowheads="1"/>
          </p:cNvSpPr>
          <p:nvPr/>
        </p:nvSpPr>
        <p:spPr bwMode="auto">
          <a:xfrm>
            <a:off x="1793400" y="3979569"/>
            <a:ext cx="250879" cy="230474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" name="Oval 56"/>
          <p:cNvSpPr>
            <a:spLocks noChangeAspect="1" noChangeArrowheads="1"/>
          </p:cNvSpPr>
          <p:nvPr/>
        </p:nvSpPr>
        <p:spPr bwMode="auto">
          <a:xfrm>
            <a:off x="3165977" y="3979569"/>
            <a:ext cx="250879" cy="230474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7" name="Oval 56"/>
          <p:cNvSpPr>
            <a:spLocks noChangeAspect="1" noChangeArrowheads="1"/>
          </p:cNvSpPr>
          <p:nvPr/>
        </p:nvSpPr>
        <p:spPr bwMode="auto">
          <a:xfrm>
            <a:off x="4911669" y="3979569"/>
            <a:ext cx="250879" cy="230474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0" name="Oval 56"/>
          <p:cNvSpPr>
            <a:spLocks noChangeAspect="1" noChangeArrowheads="1"/>
          </p:cNvSpPr>
          <p:nvPr/>
        </p:nvSpPr>
        <p:spPr bwMode="auto">
          <a:xfrm>
            <a:off x="5581464" y="3979569"/>
            <a:ext cx="250879" cy="230474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3" name="Oval 56"/>
          <p:cNvSpPr>
            <a:spLocks noChangeAspect="1" noChangeArrowheads="1"/>
          </p:cNvSpPr>
          <p:nvPr/>
        </p:nvSpPr>
        <p:spPr bwMode="auto">
          <a:xfrm>
            <a:off x="6964408" y="3979569"/>
            <a:ext cx="250879" cy="2304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" name="Oval 56"/>
          <p:cNvSpPr>
            <a:spLocks noChangeAspect="1" noChangeArrowheads="1"/>
          </p:cNvSpPr>
          <p:nvPr/>
        </p:nvSpPr>
        <p:spPr bwMode="auto">
          <a:xfrm>
            <a:off x="7962472" y="3979569"/>
            <a:ext cx="250879" cy="2304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5" name="Oval 56"/>
          <p:cNvSpPr>
            <a:spLocks noChangeAspect="1" noChangeArrowheads="1"/>
          </p:cNvSpPr>
          <p:nvPr/>
        </p:nvSpPr>
        <p:spPr bwMode="auto">
          <a:xfrm>
            <a:off x="8708120" y="3979569"/>
            <a:ext cx="250879" cy="2304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6" name="Freeform 15"/>
          <p:cNvSpPr/>
          <p:nvPr/>
        </p:nvSpPr>
        <p:spPr bwMode="auto">
          <a:xfrm>
            <a:off x="4124067" y="3625767"/>
            <a:ext cx="2965779" cy="3747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2153" y="5042340"/>
            <a:ext cx="7057692" cy="216516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Freeform 24"/>
          <p:cNvSpPr/>
          <p:nvPr/>
        </p:nvSpPr>
        <p:spPr bwMode="auto">
          <a:xfrm rot="20218882">
            <a:off x="1822098" y="3438396"/>
            <a:ext cx="1119530" cy="3747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Freeform 25"/>
          <p:cNvSpPr/>
          <p:nvPr/>
        </p:nvSpPr>
        <p:spPr bwMode="auto">
          <a:xfrm rot="20218882">
            <a:off x="3209501" y="3482478"/>
            <a:ext cx="747125" cy="3747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Freeform 26"/>
          <p:cNvSpPr/>
          <p:nvPr/>
        </p:nvSpPr>
        <p:spPr bwMode="auto">
          <a:xfrm rot="19452271">
            <a:off x="3848537" y="3169019"/>
            <a:ext cx="1682834" cy="3747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Freeform 27"/>
          <p:cNvSpPr/>
          <p:nvPr/>
        </p:nvSpPr>
        <p:spPr bwMode="auto">
          <a:xfrm rot="19388317">
            <a:off x="4856744" y="3310356"/>
            <a:ext cx="1273247" cy="3747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Freeform 28"/>
          <p:cNvSpPr/>
          <p:nvPr/>
        </p:nvSpPr>
        <p:spPr bwMode="auto">
          <a:xfrm rot="20218882">
            <a:off x="5668584" y="3420776"/>
            <a:ext cx="1273247" cy="3747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Freeform 30"/>
          <p:cNvSpPr/>
          <p:nvPr/>
        </p:nvSpPr>
        <p:spPr bwMode="auto">
          <a:xfrm rot="20646193" flipV="1">
            <a:off x="6065843" y="4356197"/>
            <a:ext cx="1119530" cy="3747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D60093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Freeform 31"/>
          <p:cNvSpPr/>
          <p:nvPr/>
        </p:nvSpPr>
        <p:spPr bwMode="auto">
          <a:xfrm rot="19482139" flipV="1">
            <a:off x="7222461" y="4499040"/>
            <a:ext cx="1119530" cy="3747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D60093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Freeform 32"/>
          <p:cNvSpPr/>
          <p:nvPr/>
        </p:nvSpPr>
        <p:spPr bwMode="auto">
          <a:xfrm rot="19520555" flipV="1">
            <a:off x="8416533" y="4335955"/>
            <a:ext cx="559766" cy="3747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D60093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Picture 1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71" y="1585418"/>
            <a:ext cx="3953821" cy="139042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1424" y="1581620"/>
            <a:ext cx="3552622" cy="139072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431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1062" y="583803"/>
            <a:ext cx="4979086" cy="9111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975997"/>
            <a:ext cx="10080625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an in-pertinent edge )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0440" y="2871658"/>
            <a:ext cx="10080625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Append 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Req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10440" y="3593194"/>
            <a:ext cx="10080625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has no current edge, the request 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urgent,</a:t>
            </a:r>
            <a:endParaRPr lang="he-I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0440" y="4194474"/>
            <a:ext cx="10080625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immediately inserted into </a:t>
            </a:r>
            <a:r>
              <a:rPr lang="en-US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he-IL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3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" y="472797"/>
            <a:ext cx="10080624" cy="1545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5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All-Pairs Shortest Paths in</a:t>
            </a:r>
            <a:br>
              <a:rPr lang="en-US" sz="5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weighted directed graphs</a:t>
            </a:r>
            <a:endParaRPr lang="en-GB" sz="5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0440" y="2806077"/>
            <a:ext cx="10080624" cy="572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Worst case results</a:t>
            </a:r>
            <a:endParaRPr lang="en-GB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1096" y="3599525"/>
          <a:ext cx="8598304" cy="1920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48832"/>
                <a:gridCol w="4449472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36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 </a:t>
                      </a:r>
                      <a:r>
                        <a:rPr lang="en-US" sz="360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Dijkstra</a:t>
                      </a:r>
                      <a:endParaRPr lang="he-IL" sz="360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6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he-IL" sz="3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3600" kern="120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Pettie</a:t>
                      </a:r>
                      <a:r>
                        <a:rPr lang="en-US" sz="3600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 (2004)</a:t>
                      </a:r>
                      <a:endParaRPr lang="he-IL" sz="3600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Symbo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he-IL" sz="36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600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Chan (2007)</a:t>
                      </a:r>
                      <a:endParaRPr lang="he-IL" sz="3600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Symbo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   </a:t>
                      </a:r>
                      <a:r>
                        <a:rPr lang="en-US" sz="3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/ log</a:t>
                      </a:r>
                      <a:r>
                        <a:rPr lang="en-US" sz="3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he-IL" sz="36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 bwMode="auto">
          <a:xfrm>
            <a:off x="5037109" y="3818309"/>
            <a:ext cx="0" cy="603095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21965" y="472797"/>
            <a:ext cx="10080624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Identifying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US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pertinent edges</a:t>
            </a:r>
            <a:endParaRPr lang="en-GB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11096" y="4094806"/>
            <a:ext cx="859830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Oval 56"/>
          <p:cNvSpPr>
            <a:spLocks noChangeAspect="1" noChangeArrowheads="1"/>
          </p:cNvSpPr>
          <p:nvPr/>
        </p:nvSpPr>
        <p:spPr bwMode="auto">
          <a:xfrm>
            <a:off x="3958008" y="3979569"/>
            <a:ext cx="250879" cy="230474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" name="Oval 56"/>
          <p:cNvSpPr>
            <a:spLocks noChangeAspect="1" noChangeArrowheads="1"/>
          </p:cNvSpPr>
          <p:nvPr/>
        </p:nvSpPr>
        <p:spPr bwMode="auto">
          <a:xfrm>
            <a:off x="1793400" y="3979569"/>
            <a:ext cx="250879" cy="230474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" name="Oval 56"/>
          <p:cNvSpPr>
            <a:spLocks noChangeAspect="1" noChangeArrowheads="1"/>
          </p:cNvSpPr>
          <p:nvPr/>
        </p:nvSpPr>
        <p:spPr bwMode="auto">
          <a:xfrm>
            <a:off x="3165977" y="3979569"/>
            <a:ext cx="250879" cy="230474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7" name="Oval 56"/>
          <p:cNvSpPr>
            <a:spLocks noChangeAspect="1" noChangeArrowheads="1"/>
          </p:cNvSpPr>
          <p:nvPr/>
        </p:nvSpPr>
        <p:spPr bwMode="auto">
          <a:xfrm>
            <a:off x="4911669" y="3979569"/>
            <a:ext cx="250879" cy="230474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0" name="Oval 56"/>
          <p:cNvSpPr>
            <a:spLocks noChangeAspect="1" noChangeArrowheads="1"/>
          </p:cNvSpPr>
          <p:nvPr/>
        </p:nvSpPr>
        <p:spPr bwMode="auto">
          <a:xfrm>
            <a:off x="5581464" y="3979569"/>
            <a:ext cx="250879" cy="230474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3" name="Oval 56"/>
          <p:cNvSpPr>
            <a:spLocks noChangeAspect="1" noChangeArrowheads="1"/>
          </p:cNvSpPr>
          <p:nvPr/>
        </p:nvSpPr>
        <p:spPr bwMode="auto">
          <a:xfrm>
            <a:off x="6964408" y="3979569"/>
            <a:ext cx="250879" cy="2304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" name="Oval 56"/>
          <p:cNvSpPr>
            <a:spLocks noChangeAspect="1" noChangeArrowheads="1"/>
          </p:cNvSpPr>
          <p:nvPr/>
        </p:nvSpPr>
        <p:spPr bwMode="auto">
          <a:xfrm>
            <a:off x="7962472" y="3979569"/>
            <a:ext cx="250879" cy="2304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5" name="Oval 56"/>
          <p:cNvSpPr>
            <a:spLocks noChangeAspect="1" noChangeArrowheads="1"/>
          </p:cNvSpPr>
          <p:nvPr/>
        </p:nvSpPr>
        <p:spPr bwMode="auto">
          <a:xfrm>
            <a:off x="8708120" y="3979569"/>
            <a:ext cx="250879" cy="2304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6" name="Freeform 15"/>
          <p:cNvSpPr/>
          <p:nvPr/>
        </p:nvSpPr>
        <p:spPr bwMode="auto">
          <a:xfrm>
            <a:off x="4124067" y="3625767"/>
            <a:ext cx="2965779" cy="3747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Freeform 24"/>
          <p:cNvSpPr/>
          <p:nvPr/>
        </p:nvSpPr>
        <p:spPr bwMode="auto">
          <a:xfrm rot="20218882">
            <a:off x="1822098" y="3438396"/>
            <a:ext cx="1119530" cy="3747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Freeform 25"/>
          <p:cNvSpPr/>
          <p:nvPr/>
        </p:nvSpPr>
        <p:spPr bwMode="auto">
          <a:xfrm rot="20218882">
            <a:off x="3209501" y="3482478"/>
            <a:ext cx="747125" cy="3747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029753" y="3786823"/>
            <a:ext cx="1393254" cy="18737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Freeform 28"/>
          <p:cNvSpPr/>
          <p:nvPr/>
        </p:nvSpPr>
        <p:spPr bwMode="auto">
          <a:xfrm rot="20218882">
            <a:off x="5665207" y="3455279"/>
            <a:ext cx="1029958" cy="3747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Freeform 30"/>
          <p:cNvSpPr/>
          <p:nvPr/>
        </p:nvSpPr>
        <p:spPr bwMode="auto">
          <a:xfrm rot="20646193" flipV="1">
            <a:off x="6065843" y="4356197"/>
            <a:ext cx="1119530" cy="3747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D60093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Freeform 31"/>
          <p:cNvSpPr/>
          <p:nvPr/>
        </p:nvSpPr>
        <p:spPr bwMode="auto">
          <a:xfrm rot="19482139" flipV="1">
            <a:off x="7222461" y="4499040"/>
            <a:ext cx="1119530" cy="3747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D60093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Freeform 32"/>
          <p:cNvSpPr/>
          <p:nvPr/>
        </p:nvSpPr>
        <p:spPr bwMode="auto">
          <a:xfrm rot="19520555" flipV="1">
            <a:off x="8416533" y="4335955"/>
            <a:ext cx="559766" cy="374741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D60093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Picture 1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71" y="1585418"/>
            <a:ext cx="3953821" cy="139042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1424" y="1581620"/>
            <a:ext cx="3552622" cy="139072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Oval 56"/>
          <p:cNvSpPr>
            <a:spLocks noChangeAspect="1" noChangeArrowheads="1"/>
          </p:cNvSpPr>
          <p:nvPr/>
        </p:nvSpPr>
        <p:spPr bwMode="auto">
          <a:xfrm>
            <a:off x="6297568" y="3966258"/>
            <a:ext cx="250879" cy="2304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2153" y="5042340"/>
            <a:ext cx="7057692" cy="216516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Oval 56"/>
          <p:cNvSpPr>
            <a:spLocks noChangeAspect="1" noChangeArrowheads="1"/>
          </p:cNvSpPr>
          <p:nvPr/>
        </p:nvSpPr>
        <p:spPr bwMode="auto">
          <a:xfrm>
            <a:off x="7445432" y="3963779"/>
            <a:ext cx="250879" cy="2304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6" name="Freeform 35"/>
          <p:cNvSpPr/>
          <p:nvPr/>
        </p:nvSpPr>
        <p:spPr bwMode="auto">
          <a:xfrm>
            <a:off x="5054573" y="3186756"/>
            <a:ext cx="2516298" cy="774324"/>
          </a:xfrm>
          <a:custGeom>
            <a:avLst/>
            <a:gdLst>
              <a:gd name="connsiteX0" fmla="*/ 0 w 1419726"/>
              <a:gd name="connsiteY0" fmla="*/ 709863 h 709863"/>
              <a:gd name="connsiteX1" fmla="*/ 709863 w 1419726"/>
              <a:gd name="connsiteY1" fmla="*/ 0 h 709863"/>
              <a:gd name="connsiteX2" fmla="*/ 1419726 w 1419726"/>
              <a:gd name="connsiteY2" fmla="*/ 709863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26" h="709863">
                <a:moveTo>
                  <a:pt x="0" y="709863"/>
                </a:moveTo>
                <a:cubicBezTo>
                  <a:pt x="236621" y="354931"/>
                  <a:pt x="473242" y="0"/>
                  <a:pt x="709863" y="0"/>
                </a:cubicBezTo>
                <a:cubicBezTo>
                  <a:pt x="946484" y="0"/>
                  <a:pt x="1419726" y="709863"/>
                  <a:pt x="1419726" y="709863"/>
                </a:cubicBezTo>
              </a:path>
            </a:pathLst>
          </a:custGeom>
          <a:noFill/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22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8" grpId="0" animBg="1"/>
      <p:bldP spid="30" grpId="0" animBg="1"/>
      <p:bldP spid="35" grpId="0" animBg="1"/>
      <p:bldP spid="35" grpId="1" animBg="1"/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Magnetic Disk 9"/>
          <p:cNvSpPr/>
          <p:nvPr/>
        </p:nvSpPr>
        <p:spPr bwMode="auto">
          <a:xfrm>
            <a:off x="1252248" y="3926528"/>
            <a:ext cx="601280" cy="962048"/>
          </a:xfrm>
          <a:prstGeom prst="flowChartMagneticDisk">
            <a:avLst/>
          </a:prstGeom>
          <a:solidFill>
            <a:srgbClr val="FFC000">
              <a:alpha val="7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1893613" y="3926528"/>
            <a:ext cx="601280" cy="962048"/>
          </a:xfrm>
          <a:prstGeom prst="flowChartMagneticDisk">
            <a:avLst/>
          </a:prstGeom>
          <a:solidFill>
            <a:srgbClr val="FFC000">
              <a:alpha val="7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2534978" y="3926528"/>
            <a:ext cx="601280" cy="962048"/>
          </a:xfrm>
          <a:prstGeom prst="flowChartMagneticDisk">
            <a:avLst/>
          </a:prstGeom>
          <a:solidFill>
            <a:srgbClr val="FFC000">
              <a:alpha val="7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3176343" y="3926528"/>
            <a:ext cx="601280" cy="962048"/>
          </a:xfrm>
          <a:prstGeom prst="flowChartMagneticDisk">
            <a:avLst/>
          </a:prstGeom>
          <a:solidFill>
            <a:srgbClr val="FFC000">
              <a:alpha val="7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Flowchart: Magnetic Disk 13"/>
          <p:cNvSpPr/>
          <p:nvPr/>
        </p:nvSpPr>
        <p:spPr bwMode="auto">
          <a:xfrm>
            <a:off x="3817708" y="3926528"/>
            <a:ext cx="601280" cy="962048"/>
          </a:xfrm>
          <a:prstGeom prst="flowChartMagneticDisk">
            <a:avLst/>
          </a:prstGeom>
          <a:solidFill>
            <a:srgbClr val="FFC000">
              <a:alpha val="7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Flowchart: Magnetic Disk 14"/>
          <p:cNvSpPr/>
          <p:nvPr/>
        </p:nvSpPr>
        <p:spPr bwMode="auto">
          <a:xfrm>
            <a:off x="4459073" y="3926528"/>
            <a:ext cx="601280" cy="962048"/>
          </a:xfrm>
          <a:prstGeom prst="flowChartMagneticDisk">
            <a:avLst/>
          </a:prstGeom>
          <a:solidFill>
            <a:srgbClr val="FFC000">
              <a:alpha val="7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Flowchart: Magnetic Disk 15"/>
          <p:cNvSpPr/>
          <p:nvPr/>
        </p:nvSpPr>
        <p:spPr bwMode="auto">
          <a:xfrm>
            <a:off x="5100440" y="3926528"/>
            <a:ext cx="601280" cy="962048"/>
          </a:xfrm>
          <a:prstGeom prst="flowChartMagneticDisk">
            <a:avLst/>
          </a:prstGeom>
          <a:solidFill>
            <a:srgbClr val="FFC000">
              <a:alpha val="7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Flowchart: Magnetic Disk 16"/>
          <p:cNvSpPr/>
          <p:nvPr/>
        </p:nvSpPr>
        <p:spPr bwMode="auto">
          <a:xfrm>
            <a:off x="7144792" y="3926528"/>
            <a:ext cx="601280" cy="962048"/>
          </a:xfrm>
          <a:prstGeom prst="flowChartMagneticDisk">
            <a:avLst/>
          </a:prstGeom>
          <a:solidFill>
            <a:srgbClr val="FFC000">
              <a:alpha val="7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2360" y="3846181"/>
            <a:ext cx="901920" cy="11227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dirty="0" smtClean="0"/>
              <a:t>…</a:t>
            </a:r>
            <a:endParaRPr lang="he-IL" sz="7200" dirty="0"/>
          </a:p>
        </p:txBody>
      </p:sp>
      <p:sp>
        <p:nvSpPr>
          <p:cNvPr id="21" name="Flowchart: Magnetic Disk 20"/>
          <p:cNvSpPr/>
          <p:nvPr/>
        </p:nvSpPr>
        <p:spPr bwMode="auto">
          <a:xfrm>
            <a:off x="7866328" y="3926528"/>
            <a:ext cx="962048" cy="962048"/>
          </a:xfrm>
          <a:prstGeom prst="flowChartMagneticDisk">
            <a:avLst/>
          </a:prstGeom>
          <a:solidFill>
            <a:srgbClr val="993300">
              <a:alpha val="7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2845" y="5060614"/>
            <a:ext cx="375136" cy="3423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254" y="5060614"/>
            <a:ext cx="375136" cy="3423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091575" y="5060614"/>
            <a:ext cx="786553" cy="342961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8149662" y="5060614"/>
            <a:ext cx="445643" cy="342960"/>
          </a:xfrm>
          <a:prstGeom prst="rect">
            <a:avLst/>
          </a:prstGeom>
          <a:noFill/>
          <a:ln/>
          <a:effectLst/>
        </p:spPr>
      </p:pic>
      <p:sp>
        <p:nvSpPr>
          <p:cNvPr id="32" name="Up Arrow 31"/>
          <p:cNvSpPr/>
          <p:nvPr/>
        </p:nvSpPr>
        <p:spPr bwMode="auto">
          <a:xfrm>
            <a:off x="3296600" y="5068960"/>
            <a:ext cx="420895" cy="601280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3296600" y="4542096"/>
            <a:ext cx="195416" cy="1954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3507791" y="4332392"/>
            <a:ext cx="195416" cy="1954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8287224" y="4377488"/>
            <a:ext cx="195416" cy="1954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7325176" y="4444388"/>
            <a:ext cx="195416" cy="1954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5403312" y="4346680"/>
            <a:ext cx="195416" cy="1954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4619416" y="4430100"/>
            <a:ext cx="195416" cy="1954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5325920" y="4633032"/>
            <a:ext cx="195416" cy="1954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5517" y="2718383"/>
            <a:ext cx="1928711" cy="46017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7921" y="2056975"/>
            <a:ext cx="7123902" cy="46017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-21965" y="687734"/>
            <a:ext cx="10080624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Bucket-based</a:t>
            </a:r>
            <a:r>
              <a:rPr lang="en-US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priority queues</a:t>
            </a:r>
            <a:endParaRPr lang="en-GB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06516E-7 -4.90443E-6 L 0.06547 -4.90443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47 -4.90443E-6 L 0.12228 -4.90443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1" animBg="1"/>
      <p:bldP spid="37" grpId="0" animBg="1"/>
      <p:bldP spid="38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-21965" y="716363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Two-level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Bucket-based</a:t>
            </a:r>
            <a:r>
              <a:rPr lang="en-US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priority queues</a:t>
            </a:r>
            <a:endParaRPr lang="en-GB" sz="4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15869"/>
            <a:ext cx="10080625" cy="1065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If a bucket contains </a:t>
            </a:r>
            <a:r>
              <a:rPr lang="en-US" sz="3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items when it becomes</a:t>
            </a:r>
            <a:br>
              <a:rPr lang="en-US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active, split it into </a:t>
            </a:r>
            <a:r>
              <a:rPr lang="en-US" sz="3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sub-buckets </a:t>
            </a:r>
            <a:endParaRPr lang="he-IL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0440" y="3255441"/>
            <a:ext cx="10080625" cy="1065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Store the items in each sub-bucket</a:t>
            </a:r>
            <a:br>
              <a:rPr lang="en-US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en-US" sz="34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binary heap</a:t>
            </a:r>
            <a:endParaRPr lang="he-IL" sz="3400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4578257"/>
            <a:ext cx="10080625" cy="5789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Probability of more than </a:t>
            </a:r>
            <a:r>
              <a:rPr lang="en-US" sz="3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(</a:t>
            </a:r>
            <a:r>
              <a:rPr lang="en-US" sz="3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3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  <a:sym typeface="Symbol"/>
              </a:rPr>
              <a:t> time is </a:t>
            </a:r>
            <a:endParaRPr lang="he-IL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2661" y="5403293"/>
            <a:ext cx="3311372" cy="4601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4704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590" y="447739"/>
            <a:ext cx="10080624" cy="77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Open problems</a:t>
            </a:r>
            <a:endParaRPr lang="en-GB" sz="5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08970"/>
            <a:ext cx="10080625" cy="11227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edge weight distributions?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(We already have some extensions)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440" y="4214516"/>
            <a:ext cx="10080625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End-point independent model?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440" y="2911743"/>
            <a:ext cx="10080625" cy="11227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+o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arbitrary graphs with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random edge weights?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440" y="5002086"/>
            <a:ext cx="10080625" cy="11227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Could the new forward-backward algorithm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 useful in practical applications?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" y="292413"/>
            <a:ext cx="10080624" cy="1130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All-Pairs Shortest Paths in</a:t>
            </a:r>
            <a:br>
              <a:rPr lang="en-US" sz="4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randomly</a:t>
            </a:r>
            <a:r>
              <a:rPr lang="en-US" sz="3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weighted </a:t>
            </a:r>
            <a:r>
              <a:rPr lang="en-US" sz="3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directed graphs</a:t>
            </a:r>
            <a:endParaRPr lang="en-GB" sz="3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0440" y="1620493"/>
            <a:ext cx="10080624" cy="400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Expected running times (some with high probability)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071047"/>
              </p:ext>
            </p:extLst>
          </p:nvPr>
        </p:nvGraphicFramePr>
        <p:xfrm>
          <a:off x="745958" y="2313453"/>
          <a:ext cx="8563442" cy="2407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34526"/>
                <a:gridCol w="302891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340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Spira</a:t>
                      </a:r>
                      <a:r>
                        <a:rPr lang="en-US" sz="34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(1973)</a:t>
                      </a:r>
                      <a:endParaRPr lang="he-IL" sz="340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he-IL" sz="3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400" kern="120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Bloniarz</a:t>
                      </a:r>
                      <a:r>
                        <a:rPr lang="en-US" sz="3400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 (1983)</a:t>
                      </a:r>
                      <a:endParaRPr lang="he-IL" sz="3400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Symbo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sz="3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he-IL" sz="36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400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Moffat-Takaoka (1987)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3400" kern="120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Mehlhorn-Priebe</a:t>
                      </a:r>
                      <a:r>
                        <a:rPr lang="en-US" sz="3400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 (1997)</a:t>
                      </a:r>
                      <a:endParaRPr lang="he-IL" sz="3400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Symbo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he-IL" sz="3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074" y="6174619"/>
            <a:ext cx="10080624" cy="915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First three results hold in the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endpoint independent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model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226944"/>
              </p:ext>
            </p:extLst>
          </p:nvPr>
        </p:nvGraphicFramePr>
        <p:xfrm>
          <a:off x="745958" y="4885293"/>
          <a:ext cx="8563442" cy="112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34526"/>
                <a:gridCol w="3028916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400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Peres-</a:t>
                      </a:r>
                      <a:r>
                        <a:rPr lang="en-US" sz="3400" kern="120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Sotnikov</a:t>
                      </a:r>
                      <a:r>
                        <a:rPr lang="en-US" sz="3400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-</a:t>
                      </a:r>
                      <a:br>
                        <a:rPr lang="en-US" sz="3400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</a:br>
                      <a:r>
                        <a:rPr lang="en-US" sz="3400" kern="120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Sudakov</a:t>
                      </a:r>
                      <a:r>
                        <a:rPr lang="en-US" sz="3400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-Z (2010)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he-IL" sz="3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Rounded Rectangular Callout 1"/>
          <p:cNvSpPr/>
          <p:nvPr/>
        </p:nvSpPr>
        <p:spPr bwMode="auto">
          <a:xfrm>
            <a:off x="1071864" y="3238685"/>
            <a:ext cx="4629856" cy="1322816"/>
          </a:xfrm>
          <a:prstGeom prst="wedgeRoundRectCallout">
            <a:avLst>
              <a:gd name="adj1" fmla="val 828"/>
              <a:gd name="adj2" fmla="val 81454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Demetrescu-Italiano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(2004)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057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" y="436718"/>
            <a:ext cx="10080624" cy="1660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Single-Source Shortest Paths in</a:t>
            </a:r>
            <a:br>
              <a:rPr lang="en-US" sz="4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randomly weighted complete directed graphs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sorted adjacency lists</a:t>
            </a:r>
            <a:endParaRPr lang="en-GB" sz="3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658927"/>
              </p:ext>
            </p:extLst>
          </p:nvPr>
        </p:nvGraphicFramePr>
        <p:xfrm>
          <a:off x="711096" y="2528525"/>
          <a:ext cx="8598304" cy="2346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51392"/>
                <a:gridCol w="3246912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3400" kern="120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Spira</a:t>
                      </a:r>
                      <a:r>
                        <a:rPr lang="en-US" sz="3400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(1973)</a:t>
                      </a:r>
                      <a:endParaRPr lang="he-IL" sz="3400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lang="en-US" sz="3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3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2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he-IL" sz="3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3400" kern="120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Bloniarz</a:t>
                      </a:r>
                      <a:r>
                        <a:rPr lang="en-US" sz="3400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(1983)</a:t>
                      </a:r>
                      <a:endParaRPr lang="he-IL" sz="3400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lang="en-US" sz="3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sz="3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en-US" sz="3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2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he-IL" sz="3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3400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Moffat-Takaoka (1987)</a:t>
                      </a:r>
                    </a:p>
                    <a:p>
                      <a:pPr algn="ctr" rtl="0"/>
                      <a:r>
                        <a:rPr lang="en-US" sz="3400" kern="120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Mehlhorn-Priebe</a:t>
                      </a:r>
                      <a:r>
                        <a:rPr lang="en-US" sz="3400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(1997)</a:t>
                      </a:r>
                      <a:endParaRPr lang="he-IL" sz="3400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lang="en-US" sz="3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2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he-IL" sz="3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913657"/>
              </p:ext>
            </p:extLst>
          </p:nvPr>
        </p:nvGraphicFramePr>
        <p:xfrm>
          <a:off x="707080" y="5067773"/>
          <a:ext cx="8598304" cy="609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51392"/>
                <a:gridCol w="3246912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400" kern="120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Mehlhorn-Priebe</a:t>
                      </a:r>
                      <a:r>
                        <a:rPr lang="en-US" sz="3400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(1997)</a:t>
                      </a:r>
                      <a:endParaRPr lang="he-IL" sz="3400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</a:t>
                      </a:r>
                      <a:r>
                        <a:rPr lang="en-US" sz="320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3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200" i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he-IL" sz="320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569891"/>
              </p:ext>
            </p:extLst>
          </p:nvPr>
        </p:nvGraphicFramePr>
        <p:xfrm>
          <a:off x="739160" y="5866893"/>
          <a:ext cx="8598304" cy="609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51392"/>
                <a:gridCol w="3246912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400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Wilson-Z (2013)</a:t>
                      </a:r>
                      <a:endParaRPr lang="he-IL" sz="3400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O</a:t>
                      </a:r>
                      <a:r>
                        <a:rPr lang="en-US" sz="3200" i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3200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200" i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he-IL" sz="3200" i="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Rounded Rectangular Callout 1"/>
          <p:cNvSpPr/>
          <p:nvPr/>
        </p:nvSpPr>
        <p:spPr bwMode="auto">
          <a:xfrm>
            <a:off x="2454808" y="2216509"/>
            <a:ext cx="4689984" cy="1262688"/>
          </a:xfrm>
          <a:prstGeom prst="wedgeRoundRectCallout">
            <a:avLst>
              <a:gd name="adj1" fmla="val 41106"/>
              <a:gd name="adj2" fmla="val 203789"/>
              <a:gd name="adj3" fmla="val 16667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Using only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out-going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adjacency lists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70584" y="3779837"/>
            <a:ext cx="4689984" cy="1803840"/>
          </a:xfrm>
          <a:prstGeom prst="wedgeRoundRectCallout">
            <a:avLst>
              <a:gd name="adj1" fmla="val 89688"/>
              <a:gd name="adj2" fmla="val 80681"/>
              <a:gd name="adj3" fmla="val 16667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Using both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out-going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in-coming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adjacency lists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608" y="665802"/>
            <a:ext cx="10080624" cy="1259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Endpoint independent model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Spira</a:t>
            </a:r>
            <a:r>
              <a:rPr lang="en-US" sz="4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(1973)]</a:t>
            </a:r>
            <a:endParaRPr lang="en-GB" sz="40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92" y="2551669"/>
            <a:ext cx="10080624" cy="1144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For each vertex </a:t>
            </a:r>
            <a:r>
              <a:rPr lang="en-US" sz="4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use an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arbitrary process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 generate </a:t>
            </a:r>
            <a:r>
              <a:rPr lang="en-US" sz="4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4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edge weights </a:t>
            </a:r>
            <a:endParaRPr lang="en-GB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112" y="4147157"/>
            <a:ext cx="10080624" cy="1144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Randomly permute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4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edge weights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and assign them to the out-going edges of </a:t>
            </a:r>
            <a:r>
              <a:rPr lang="en-US" sz="4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GB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608" y="952034"/>
            <a:ext cx="10080624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Dijkstra’s</a:t>
            </a:r>
            <a: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algorithm</a:t>
            </a:r>
            <a:endParaRPr lang="en-GB" sz="40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56"/>
          <p:cNvSpPr>
            <a:spLocks noChangeAspect="1" noChangeArrowheads="1"/>
          </p:cNvSpPr>
          <p:nvPr/>
        </p:nvSpPr>
        <p:spPr bwMode="auto">
          <a:xfrm>
            <a:off x="2818039" y="2459247"/>
            <a:ext cx="368939" cy="33893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15" name="Straight Arrow Connector 14"/>
          <p:cNvCxnSpPr>
            <a:endCxn id="6" idx="2"/>
          </p:cNvCxnSpPr>
          <p:nvPr/>
        </p:nvCxnSpPr>
        <p:spPr bwMode="auto">
          <a:xfrm flipV="1">
            <a:off x="740213" y="3065297"/>
            <a:ext cx="1233846" cy="60220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4" idx="2"/>
          </p:cNvCxnSpPr>
          <p:nvPr/>
        </p:nvCxnSpPr>
        <p:spPr bwMode="auto">
          <a:xfrm>
            <a:off x="709448" y="3667504"/>
            <a:ext cx="822577" cy="6096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endCxn id="7" idx="2"/>
          </p:cNvCxnSpPr>
          <p:nvPr/>
        </p:nvCxnSpPr>
        <p:spPr bwMode="auto">
          <a:xfrm flipV="1">
            <a:off x="2158528" y="2628713"/>
            <a:ext cx="659511" cy="436584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endCxn id="8" idx="2"/>
          </p:cNvCxnSpPr>
          <p:nvPr/>
        </p:nvCxnSpPr>
        <p:spPr bwMode="auto">
          <a:xfrm>
            <a:off x="2158528" y="3099794"/>
            <a:ext cx="1029880" cy="40208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56"/>
          <p:cNvSpPr>
            <a:spLocks noChangeAspect="1" noChangeArrowheads="1"/>
          </p:cNvSpPr>
          <p:nvPr/>
        </p:nvSpPr>
        <p:spPr bwMode="auto">
          <a:xfrm>
            <a:off x="4454366" y="2443172"/>
            <a:ext cx="368939" cy="338932"/>
          </a:xfrm>
          <a:prstGeom prst="ellipse">
            <a:avLst/>
          </a:prstGeom>
          <a:solidFill>
            <a:srgbClr val="FF0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0" name="Oval 56"/>
          <p:cNvSpPr>
            <a:spLocks noChangeAspect="1" noChangeArrowheads="1"/>
          </p:cNvSpPr>
          <p:nvPr/>
        </p:nvSpPr>
        <p:spPr bwMode="auto">
          <a:xfrm>
            <a:off x="5117739" y="3099794"/>
            <a:ext cx="368939" cy="338932"/>
          </a:xfrm>
          <a:prstGeom prst="ellipse">
            <a:avLst/>
          </a:prstGeom>
          <a:solidFill>
            <a:srgbClr val="FF0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1" name="Oval 56"/>
          <p:cNvSpPr>
            <a:spLocks noChangeAspect="1" noChangeArrowheads="1"/>
          </p:cNvSpPr>
          <p:nvPr/>
        </p:nvSpPr>
        <p:spPr bwMode="auto">
          <a:xfrm>
            <a:off x="4633655" y="3899847"/>
            <a:ext cx="368939" cy="338932"/>
          </a:xfrm>
          <a:prstGeom prst="ellipse">
            <a:avLst/>
          </a:prstGeom>
          <a:solidFill>
            <a:srgbClr val="FF0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3" name="Oval 56"/>
          <p:cNvSpPr>
            <a:spLocks noChangeAspect="1" noChangeArrowheads="1"/>
          </p:cNvSpPr>
          <p:nvPr/>
        </p:nvSpPr>
        <p:spPr bwMode="auto">
          <a:xfrm>
            <a:off x="3584780" y="4823202"/>
            <a:ext cx="368939" cy="338932"/>
          </a:xfrm>
          <a:prstGeom prst="ellipse">
            <a:avLst/>
          </a:prstGeom>
          <a:solidFill>
            <a:srgbClr val="FF0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49" name="Straight Arrow Connector 48"/>
          <p:cNvCxnSpPr>
            <a:stCxn id="7" idx="6"/>
            <a:endCxn id="19" idx="2"/>
          </p:cNvCxnSpPr>
          <p:nvPr/>
        </p:nvCxnSpPr>
        <p:spPr bwMode="auto">
          <a:xfrm flipV="1">
            <a:off x="3186978" y="2612638"/>
            <a:ext cx="1267388" cy="16075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0" idx="2"/>
          </p:cNvCxnSpPr>
          <p:nvPr/>
        </p:nvCxnSpPr>
        <p:spPr bwMode="auto">
          <a:xfrm flipV="1">
            <a:off x="3372877" y="3269260"/>
            <a:ext cx="1744862" cy="238095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endCxn id="21" idx="1"/>
          </p:cNvCxnSpPr>
          <p:nvPr/>
        </p:nvCxnSpPr>
        <p:spPr bwMode="auto">
          <a:xfrm>
            <a:off x="3372877" y="3507355"/>
            <a:ext cx="1314808" cy="44212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>
            <a:endCxn id="43" idx="2"/>
          </p:cNvCxnSpPr>
          <p:nvPr/>
        </p:nvCxnSpPr>
        <p:spPr bwMode="auto">
          <a:xfrm>
            <a:off x="1716494" y="4277203"/>
            <a:ext cx="1868286" cy="715465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43" idx="7"/>
            <a:endCxn id="21" idx="3"/>
          </p:cNvCxnSpPr>
          <p:nvPr/>
        </p:nvCxnSpPr>
        <p:spPr bwMode="auto">
          <a:xfrm flipV="1">
            <a:off x="3899689" y="4189144"/>
            <a:ext cx="787996" cy="68369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43" idx="6"/>
          </p:cNvCxnSpPr>
          <p:nvPr/>
        </p:nvCxnSpPr>
        <p:spPr bwMode="auto">
          <a:xfrm flipV="1">
            <a:off x="3953719" y="4928342"/>
            <a:ext cx="1511408" cy="6432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43" idx="4"/>
          </p:cNvCxnSpPr>
          <p:nvPr/>
        </p:nvCxnSpPr>
        <p:spPr bwMode="auto">
          <a:xfrm>
            <a:off x="3769250" y="5162134"/>
            <a:ext cx="924913" cy="69853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43" idx="0"/>
            <a:endCxn id="19" idx="4"/>
          </p:cNvCxnSpPr>
          <p:nvPr/>
        </p:nvCxnSpPr>
        <p:spPr bwMode="auto">
          <a:xfrm flipV="1">
            <a:off x="3769250" y="2782104"/>
            <a:ext cx="869586" cy="20410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43" idx="5"/>
          </p:cNvCxnSpPr>
          <p:nvPr/>
        </p:nvCxnSpPr>
        <p:spPr bwMode="auto">
          <a:xfrm>
            <a:off x="3899689" y="5112499"/>
            <a:ext cx="1637156" cy="56887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6368434" y="2384612"/>
            <a:ext cx="3065929" cy="11227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Priority-queue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holds vertices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20292" y="3792080"/>
            <a:ext cx="3962213" cy="16379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a vertex is “settled”, relax all its out-going edges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56"/>
          <p:cNvSpPr>
            <a:spLocks noChangeAspect="1" noChangeArrowheads="1"/>
          </p:cNvSpPr>
          <p:nvPr/>
        </p:nvSpPr>
        <p:spPr bwMode="auto">
          <a:xfrm>
            <a:off x="555744" y="3498038"/>
            <a:ext cx="368939" cy="33893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" name="Oval 56"/>
          <p:cNvSpPr>
            <a:spLocks noChangeAspect="1" noChangeArrowheads="1"/>
          </p:cNvSpPr>
          <p:nvPr/>
        </p:nvSpPr>
        <p:spPr bwMode="auto">
          <a:xfrm>
            <a:off x="1974059" y="2895831"/>
            <a:ext cx="368939" cy="33893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" name="Oval 56"/>
          <p:cNvSpPr>
            <a:spLocks noChangeAspect="1" noChangeArrowheads="1"/>
          </p:cNvSpPr>
          <p:nvPr/>
        </p:nvSpPr>
        <p:spPr bwMode="auto">
          <a:xfrm>
            <a:off x="1532025" y="4107737"/>
            <a:ext cx="368939" cy="33893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Oval 56"/>
          <p:cNvSpPr>
            <a:spLocks noChangeAspect="1" noChangeArrowheads="1"/>
          </p:cNvSpPr>
          <p:nvPr/>
        </p:nvSpPr>
        <p:spPr bwMode="auto">
          <a:xfrm>
            <a:off x="3188408" y="3332414"/>
            <a:ext cx="368939" cy="33893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7" y="3075160"/>
            <a:ext cx="229743" cy="2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15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9608" y="665802"/>
            <a:ext cx="10080624" cy="1259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Spira’s</a:t>
            </a:r>
            <a: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algorithm</a:t>
            </a:r>
            <a:b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Spira</a:t>
            </a:r>
            <a:r>
              <a:rPr lang="en-US" sz="40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(1973</a:t>
            </a:r>
            <a:r>
              <a:rPr lang="en-US" sz="4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)]</a:t>
            </a:r>
            <a:endParaRPr lang="en-GB" sz="4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41932" y="4607849"/>
            <a:ext cx="3440186" cy="2133600"/>
            <a:chOff x="3641932" y="4607849"/>
            <a:chExt cx="3440186" cy="2133600"/>
          </a:xfrm>
        </p:grpSpPr>
        <p:cxnSp>
          <p:nvCxnSpPr>
            <p:cNvPr id="65" name="Straight Arrow Connector 64"/>
            <p:cNvCxnSpPr/>
            <p:nvPr/>
          </p:nvCxnSpPr>
          <p:spPr bwMode="auto">
            <a:xfrm flipV="1">
              <a:off x="3836894" y="4607849"/>
              <a:ext cx="1290918" cy="1165412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3872753" y="4876790"/>
              <a:ext cx="1900518" cy="896472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3818965" y="5773261"/>
              <a:ext cx="2832847" cy="26973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V="1">
              <a:off x="3836894" y="4823002"/>
              <a:ext cx="286871" cy="9502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3836894" y="5522249"/>
              <a:ext cx="2474259" cy="251012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3826401" y="4786685"/>
              <a:ext cx="701867" cy="979191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3836894" y="5773261"/>
              <a:ext cx="3245224" cy="968188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Oval 56"/>
            <p:cNvSpPr>
              <a:spLocks noChangeAspect="1" noChangeArrowheads="1"/>
            </p:cNvSpPr>
            <p:nvPr/>
          </p:nvSpPr>
          <p:spPr bwMode="auto">
            <a:xfrm>
              <a:off x="3641932" y="5596410"/>
              <a:ext cx="368939" cy="33893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-3369" y="2873665"/>
            <a:ext cx="10080624" cy="515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out-going adjacency lists</a:t>
            </a:r>
            <a:endParaRPr lang="en-GB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-3369" y="3527150"/>
            <a:ext cx="10080624" cy="515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Edges are examined one at a time</a:t>
            </a:r>
            <a:endParaRPr lang="en-GB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-3369" y="2220180"/>
            <a:ext cx="10080624" cy="515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Lazy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version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Dijkstra’s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algorithm</a:t>
            </a:r>
            <a:endParaRPr lang="en-GB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0424" y="4625084"/>
            <a:ext cx="2884883" cy="4930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current</a:t>
            </a:r>
            <a:r>
              <a:rPr lang="en-US" sz="2800" dirty="0" smtClean="0"/>
              <a:t> edge</a:t>
            </a:r>
            <a:endParaRPr lang="he-IL" sz="28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8" y="6425469"/>
            <a:ext cx="4497580" cy="45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15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56"/>
          <p:cNvSpPr>
            <a:spLocks noChangeAspect="1" noChangeArrowheads="1"/>
          </p:cNvSpPr>
          <p:nvPr/>
        </p:nvSpPr>
        <p:spPr bwMode="auto">
          <a:xfrm>
            <a:off x="531251" y="3612344"/>
            <a:ext cx="368939" cy="338932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" name="Oval 56"/>
          <p:cNvSpPr>
            <a:spLocks noChangeAspect="1" noChangeArrowheads="1"/>
          </p:cNvSpPr>
          <p:nvPr/>
        </p:nvSpPr>
        <p:spPr bwMode="auto">
          <a:xfrm>
            <a:off x="1507532" y="4222043"/>
            <a:ext cx="368939" cy="338932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" name="Oval 56"/>
          <p:cNvSpPr>
            <a:spLocks noChangeAspect="1" noChangeArrowheads="1"/>
          </p:cNvSpPr>
          <p:nvPr/>
        </p:nvSpPr>
        <p:spPr bwMode="auto">
          <a:xfrm>
            <a:off x="1949566" y="3010137"/>
            <a:ext cx="368939" cy="338932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7" name="Oval 56"/>
          <p:cNvSpPr>
            <a:spLocks noChangeAspect="1" noChangeArrowheads="1"/>
          </p:cNvSpPr>
          <p:nvPr/>
        </p:nvSpPr>
        <p:spPr bwMode="auto">
          <a:xfrm>
            <a:off x="2793546" y="2573553"/>
            <a:ext cx="368939" cy="338932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Oval 56"/>
          <p:cNvSpPr>
            <a:spLocks noChangeAspect="1" noChangeArrowheads="1"/>
          </p:cNvSpPr>
          <p:nvPr/>
        </p:nvSpPr>
        <p:spPr bwMode="auto">
          <a:xfrm>
            <a:off x="3163915" y="3446720"/>
            <a:ext cx="368939" cy="338932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15" name="Straight Arrow Connector 14"/>
          <p:cNvCxnSpPr>
            <a:stCxn id="3" idx="7"/>
            <a:endCxn id="6" idx="2"/>
          </p:cNvCxnSpPr>
          <p:nvPr/>
        </p:nvCxnSpPr>
        <p:spPr bwMode="auto">
          <a:xfrm flipV="1">
            <a:off x="846160" y="3179603"/>
            <a:ext cx="1103406" cy="48237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3" idx="5"/>
            <a:endCxn id="4" idx="2"/>
          </p:cNvCxnSpPr>
          <p:nvPr/>
        </p:nvCxnSpPr>
        <p:spPr bwMode="auto">
          <a:xfrm>
            <a:off x="846160" y="3901641"/>
            <a:ext cx="661372" cy="48986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6" idx="7"/>
            <a:endCxn id="7" idx="2"/>
          </p:cNvCxnSpPr>
          <p:nvPr/>
        </p:nvCxnSpPr>
        <p:spPr bwMode="auto">
          <a:xfrm flipV="1">
            <a:off x="2264475" y="2743019"/>
            <a:ext cx="529071" cy="31675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6" idx="5"/>
            <a:endCxn id="8" idx="2"/>
          </p:cNvCxnSpPr>
          <p:nvPr/>
        </p:nvCxnSpPr>
        <p:spPr bwMode="auto">
          <a:xfrm>
            <a:off x="2264475" y="3299434"/>
            <a:ext cx="899440" cy="316752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56"/>
          <p:cNvSpPr>
            <a:spLocks noChangeAspect="1" noChangeArrowheads="1"/>
          </p:cNvSpPr>
          <p:nvPr/>
        </p:nvSpPr>
        <p:spPr bwMode="auto">
          <a:xfrm>
            <a:off x="4429873" y="2557478"/>
            <a:ext cx="368939" cy="338932"/>
          </a:xfrm>
          <a:prstGeom prst="ellipse">
            <a:avLst/>
          </a:prstGeom>
          <a:solidFill>
            <a:srgbClr val="FF0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3" name="Oval 56"/>
          <p:cNvSpPr>
            <a:spLocks noChangeAspect="1" noChangeArrowheads="1"/>
          </p:cNvSpPr>
          <p:nvPr/>
        </p:nvSpPr>
        <p:spPr bwMode="auto">
          <a:xfrm>
            <a:off x="3900938" y="4937508"/>
            <a:ext cx="368939" cy="338932"/>
          </a:xfrm>
          <a:prstGeom prst="ellipse">
            <a:avLst/>
          </a:prstGeom>
          <a:solidFill>
            <a:srgbClr val="FF0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9608" y="453525"/>
            <a:ext cx="10080624" cy="1259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Spira’s</a:t>
            </a:r>
            <a: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algorithm</a:t>
            </a:r>
            <a:b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Spira</a:t>
            </a:r>
            <a:r>
              <a:rPr lang="en-US" sz="40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(1973</a:t>
            </a:r>
            <a:r>
              <a:rPr lang="en-US" sz="4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)]</a:t>
            </a:r>
            <a:endParaRPr lang="en-GB" sz="4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urved Connector 4"/>
          <p:cNvCxnSpPr>
            <a:stCxn id="7" idx="7"/>
            <a:endCxn id="19" idx="1"/>
          </p:cNvCxnSpPr>
          <p:nvPr/>
        </p:nvCxnSpPr>
        <p:spPr bwMode="auto">
          <a:xfrm rot="5400000" flipH="1" flipV="1">
            <a:off x="3788142" y="1927427"/>
            <a:ext cx="16075" cy="1375448"/>
          </a:xfrm>
          <a:prstGeom prst="curvedConnector3">
            <a:avLst>
              <a:gd name="adj1" fmla="val 1830855"/>
            </a:avLst>
          </a:prstGeom>
          <a:solidFill>
            <a:srgbClr val="00B8FF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3" name="Curved Connector 22"/>
          <p:cNvCxnSpPr>
            <a:stCxn id="8" idx="6"/>
            <a:endCxn id="19" idx="4"/>
          </p:cNvCxnSpPr>
          <p:nvPr/>
        </p:nvCxnSpPr>
        <p:spPr bwMode="auto">
          <a:xfrm flipV="1">
            <a:off x="3532854" y="2896410"/>
            <a:ext cx="1081489" cy="719776"/>
          </a:xfrm>
          <a:prstGeom prst="curvedConnector2">
            <a:avLst/>
          </a:prstGeom>
          <a:solidFill>
            <a:srgbClr val="00B8FF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Curved Connector 25"/>
          <p:cNvCxnSpPr>
            <a:stCxn id="4" idx="5"/>
            <a:endCxn id="43" idx="2"/>
          </p:cNvCxnSpPr>
          <p:nvPr/>
        </p:nvCxnSpPr>
        <p:spPr bwMode="auto">
          <a:xfrm rot="16200000" flipH="1">
            <a:off x="2563872" y="3769908"/>
            <a:ext cx="595634" cy="2078497"/>
          </a:xfrm>
          <a:prstGeom prst="curvedConnector2">
            <a:avLst/>
          </a:prstGeom>
          <a:solidFill>
            <a:srgbClr val="00B8FF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Curved Connector 29"/>
          <p:cNvCxnSpPr>
            <a:stCxn id="3" idx="6"/>
            <a:endCxn id="8" idx="3"/>
          </p:cNvCxnSpPr>
          <p:nvPr/>
        </p:nvCxnSpPr>
        <p:spPr bwMode="auto">
          <a:xfrm flipV="1">
            <a:off x="900190" y="3736017"/>
            <a:ext cx="2317755" cy="45793"/>
          </a:xfrm>
          <a:prstGeom prst="curvedConnector4">
            <a:avLst>
              <a:gd name="adj1" fmla="val 48834"/>
              <a:gd name="adj2" fmla="val -399203"/>
            </a:avLst>
          </a:prstGeom>
          <a:solidFill>
            <a:srgbClr val="00B8FF"/>
          </a:solidFill>
          <a:ln w="31750" cap="flat" cmpd="sng" algn="ctr">
            <a:solidFill>
              <a:srgbClr val="3399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5" name="Curved Connector 34"/>
          <p:cNvCxnSpPr>
            <a:stCxn id="6" idx="4"/>
            <a:endCxn id="4" idx="6"/>
          </p:cNvCxnSpPr>
          <p:nvPr/>
        </p:nvCxnSpPr>
        <p:spPr bwMode="auto">
          <a:xfrm rot="5400000">
            <a:off x="1484034" y="3741507"/>
            <a:ext cx="1042440" cy="257565"/>
          </a:xfrm>
          <a:prstGeom prst="curvedConnector2">
            <a:avLst/>
          </a:prstGeom>
          <a:solidFill>
            <a:srgbClr val="00B8FF"/>
          </a:solidFill>
          <a:ln w="31750" cap="flat" cmpd="sng" algn="ctr">
            <a:solidFill>
              <a:srgbClr val="3399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401080" y="2184582"/>
            <a:ext cx="4028576" cy="11227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Priority-queue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holds 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edges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76117" y="3441190"/>
            <a:ext cx="5100638" cy="16379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extracting an edge, examine the next out-going edge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Curved Connector 39"/>
          <p:cNvCxnSpPr>
            <a:stCxn id="6" idx="6"/>
            <a:endCxn id="19" idx="2"/>
          </p:cNvCxnSpPr>
          <p:nvPr/>
        </p:nvCxnSpPr>
        <p:spPr bwMode="auto">
          <a:xfrm flipV="1">
            <a:off x="2318505" y="2726944"/>
            <a:ext cx="2111368" cy="452659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4" name="Straight Arrow Connector 43"/>
          <p:cNvCxnSpPr>
            <a:stCxn id="4" idx="5"/>
            <a:endCxn id="43" idx="2"/>
          </p:cNvCxnSpPr>
          <p:nvPr/>
        </p:nvCxnSpPr>
        <p:spPr bwMode="auto">
          <a:xfrm>
            <a:off x="1822441" y="4511340"/>
            <a:ext cx="2078497" cy="595634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4365066" y="3897901"/>
            <a:ext cx="368939" cy="338932"/>
          </a:xfrm>
          <a:prstGeom prst="ellipse">
            <a:avLst/>
          </a:prstGeom>
          <a:solidFill>
            <a:srgbClr val="FF0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48" name="Curved Connector 47"/>
          <p:cNvCxnSpPr>
            <a:stCxn id="4" idx="6"/>
            <a:endCxn id="47" idx="2"/>
          </p:cNvCxnSpPr>
          <p:nvPr/>
        </p:nvCxnSpPr>
        <p:spPr bwMode="auto">
          <a:xfrm flipV="1">
            <a:off x="1876471" y="4067367"/>
            <a:ext cx="2488595" cy="324142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2" name="Curved Connector 51"/>
          <p:cNvCxnSpPr>
            <a:stCxn id="43" idx="0"/>
            <a:endCxn id="8" idx="4"/>
          </p:cNvCxnSpPr>
          <p:nvPr/>
        </p:nvCxnSpPr>
        <p:spPr bwMode="auto">
          <a:xfrm rot="16200000" flipV="1">
            <a:off x="3140969" y="3993068"/>
            <a:ext cx="1151856" cy="737023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31750" cap="flat" cmpd="sng" algn="ctr">
            <a:solidFill>
              <a:srgbClr val="3399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-4768" y="5698917"/>
            <a:ext cx="10080624" cy="515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Fewer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edges examined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17000" y="6394261"/>
            <a:ext cx="10080624" cy="515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extractions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priority queue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7" y="3166600"/>
            <a:ext cx="229743" cy="2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15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8" grpId="0"/>
      <p:bldP spid="39" grpId="0"/>
      <p:bldP spid="55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ORDWRAP" val="0"/>
  <p:tag name="DEFAULTWIDTH" val="348"/>
  <p:tag name="DEFAULTHEIGHT" val="200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[u,v]\;\ge\; d[v]-d[u] \;\;,\;\; (u,v)\in 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934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&#10;\begin{document}&#10;\begin{center}&#10;For each vertex $u$, examine\\&#10;out-going edges, in sorted order, until\\[3pt]&#10;{\color[rgb]{0,0,1}&#10;$d[u]+c[u,v]\;\ge\; D$}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3248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D\;=\;\max_{v\in V} d[v] \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2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Essentially optimal!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35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{\color[rgb]{1,0,0}&#10;$\Omega(n\log n)$} for independent edge weights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3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Assuming only {\color[rgb]{0,1,0}out-going} adjacency lists available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96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2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v_1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9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v_0=s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1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v_2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v_3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v_4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45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0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d(v_0,v_1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4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d(v_0,v_4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44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d(v_0,v_k)-d(v_0,v_{k-1}) \;=\; \frac{X}{k(n-k)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03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{\color[rgb]{0,0,1}&#10;$k$} vertices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30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{\color[rgb]{0,0,1}&#10;$n-k$} vertices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9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d(v_0,v_k) \;=\; \sum_{i=1}^k\frac{X_i}{i(n-i)}\;\;,\;\; X_i\sim &#10;\mbox{EXP(1)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50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usepackage[usenames]{color}&#10;\begin{document}&#10;% \color[rgb]{0,0,1}&#10;$$\mathbb{E}[d(v_0,u)] \;=\; \frac{1}{n-1}\sum_{k=1}^{n-1}&#10;\sum_{i=1}^k\frac{1}{i(n-i)} &#10;% \;=\; \frac{1}{n-1}\sum_{i=1}^{n-1} &#10;\;=\;  \frac{H_{n-1}}{n-1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54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2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usepackage[usenames]{color}&#10;\begin{document}&#10;% \color[rgb]{0,0,1}&#10;$$\mathbb{E}[d(v_0,v_{n-1})] \;=\; &#10;\sum_{i=1}^{n-1}\frac{1}{i(n-i)} \;=\;&#10;\frac{1}{n}\sum_{i=1}^{n-1}\biggl(\frac{1}{i}+\frac{1}{n-i}\biggr) \;=\;&#10;\frac{2H_{n-1}}{n-1}&#10;% \;=\; \frac{1}{n-1}\sum_{i=1}^{n-1} &#10;% \;\sim\;  \frac{2\ln n}{n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331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usepackage[usenames]{color}&#10;\begin{document}&#10;% \color[rgb]{0,0,1}&#10;$\mathbb{E}[d(v_0,u)]&#10;\;=\;  \frac{H_{n-1}}{n-1} \;\sim\; \frac{\ln n}{n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133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usepackage[usenames]{color}&#10;\begin{document}&#10;% \color[rgb]{0,0,1}&#10;$\mathbb{E}[d(v_0,v_{n-1})]&#10;\;=\;  \frac{2H_{n-1}}{n-1} \;\sim\; \frac{2\ln n}{n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5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usepackage[usenames]{color}&#10;\begin{document}&#10;% \color[rgb]{0,0,1}&#10;$$n\, d(v_0,u) - \ln n \; \xrightarrow{\, d\, } \;&#10;W_1+W_2-W_3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41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usepackage[usenames]{color}&#10;\begin{document}&#10;% \color[rgb]{0,0,1}&#10;$$n\, d(v_0,v_{n-1}) - 2\ln n \; \xrightarrow{\, d\, } \;&#10;W_1+W_2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32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usepackage[usenames]{color}&#10;\begin{document}&#10;% \color[rgb]{0,0,1}&#10;$$\mathbb{P}[W_i\le x] \;=\; e^{-e^{-x}} \;\; \mbox{(Gumbel)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7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usepackage[usenames]{color}&#10;\begin{document}&#10;% \color[rgb]{0,0,1}&#10;$$\begin{array}{c}&#10;n\, d(v_0,u) - \ln n \\[3pt] \xrightarrow{\, d\, }\\[3pt]&#10;W_1+W_2-W_3&#10;\end{array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1536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usepackage[usenames]{color}&#10;\begin{document}&#10;% \color[rgb]{0,0,1}&#10;\begin{center}&#10;$\mathbb{P}[W_i\le x] \;=\; e^{-e^{-x}}$\\&#10;\mbox{(Gumbel)}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264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0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\frac{\ln n}{n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8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key[u,v] \;=\; d[u]+c[u,v] \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3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\frac{2\ln n}{n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{\color[rgb]{1,0,0}&#10;$\Omega(n\log n)$} edges need to be examined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8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0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M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0,0,1}&#10;$u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58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0,0,1}&#10;$2(M-d[u]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4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0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M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0,0,1}&#10;$v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"/>
  <p:tag name="PICTUREFILESIZE" val="152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0,0,1}&#10;$2(d[v]-M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3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2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0,0,1}&#10;\begin{center}&#10;{\color[rgb]{1,0,0}&#10;Pertinent edges:\\[3pt]}&#10;$c[u,v]\;\le\; 2(M-d[u])\;$ or $\;c[u,v]\;&lt;\; 2(d[v]-M)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597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0,0,1}&#10;\begin{center}&#10;For non-pertinent edges: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69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0,0,1}&#10;$$\begin{array}{rcc}&#10;c[u,v] &amp;&gt;&amp; &#10;\frac{1}{2} \biggl(&#10;2(M-d[u]) + 2(d[v]-M) \biggr)\\&#10;&amp; = &amp; d[v]-d[u]&#10;\end{array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747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math}&#10;\usepackage{amssymb}&#10;\begin{document}&#10;%\color[rgb]{0,0,1}&#10;&#10;\[ \mathbb{E}[|E_{per}|] \;\le\; 4n \]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95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math}&#10;\usepackage{amssymb}&#10;\begin{document}&#10;%\color[rgb]{0,0,1}&#10;&#10;\[ \mathbb{P}[|E_{per}|\ge 8n+\Delta] \;\le\; (4/5)^{\Delta/2} \]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368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math}&#10;\begin{document}&#10;%\color[rgb]{0,0,1}&#10;&#10;\[&#10;c[v_i,v_j] \;=\; &#10;\begin{cases}&#10;d[v_j]-d[v_i] &amp; \mbox{if $(v_i,v_j)\in SPT$}\\&#10;d[v_j]-d[v_i] + \mbox{EXP}(1) &amp;\mbox{if $(v_i,v_j)\notin SPT$ &#10;and $i&lt;j$}\\&#10;\mbox{EXP}(1) &amp;\mbox{if $(v_i,v_j)\notin SPT$ and $i&gt;j$}&#10;\end{cases}&#10;\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5822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math}&#10;\begin{document}&#10;%\color[rgb]{0,0,1}&#10;&#10;Out-pertinent: $c[v_i,v_j] \;\le\; 2(M-d[v_i])$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55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math}&#10;\begin{document}&#10;%\color[rgb]{0,0,1}&#10;&#10;In-pertinent: $c[v_i,v_j] \;\le\; 2(d[v_j]-M])$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594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math}&#10;\begin{document}&#10;%\color[rgb]{0,0,1}&#10;&#10;\[ X_{i,j} \;=\; [\,(v_i,v_j) \mbox{ is out-pertinent}\,] \]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299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math}&#10;\begin{document}&#10;%\color[rgb]{0,0,1}&#10;&#10;\[ Y_{i,j} \;=\; [\mbox{EXP}(1) \;\le\; 2(M-d[v_i])\,] \]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3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symb}&#10;\usepackage[boxruled,vlined,nokwfunc]{algorithm2e}&#10;&#10;\newcommand{\RESET}{\mbox{{\tt reset}}}&#10;\newcommand{\forward}{\mbox{{\tt forward}}}&#10;\newcommand{\extmin}{\mbox{{\tt extract}-{\tt min}}}&#10;\newcommand{\AND}{{\tt and}}&#10;\newcommand{\Spira}{\mbox{{\tt Spira}}}&#10;\newcommand{\NEXT}{\mbox{\tt next}}&#10;\newcommand{\INSERT}{\mbox{{\tt insert}}}&#10;&#10;\pagestyle{empty}&#10;\begin{document}&#10;&#10;\newcommand{\SPIRA}{&#10;\parbox[t]{2.5in}{&#10;&#10;\SetAlgoFuncName{Algorithm}{anautorefname}&#10;\begin{function}[H]&#10;\DontPrintSemicolon&#10;\SetAlgoRefName{}&#10;&#10;\BlankLine&#10;$S\gets \{s\}$ ; $P\gets \varnothing$ \;&#10;&#10;\BlankLine&#10;\ForEach{$v\in V$}&#10;{&#10;    $d[v]\gets \infty$ \;&#10;    $p[v]\gets \bot$ \;&#10;    $\RESET(Out[v])$ \;&#10;}&#10;&#10;\BlankLine&#10;$d[s]\gets 0$ \;&#10;$\forward(s)$ \;&#10;&#10;\BlankLine&#10;\While{$S\ne V$ \AND\ $P\ne\varnothing$} {&#10;&#10;    \BlankLine&#10;    $(u,v) \gets \extmin(P)$ \;&#10;    $\forward(u)$ \;&#10;&#10;    \BlankLine&#10;    \If{$v\notin S$}&#10;    {&#10;        \BlankLine&#10;        \CommentSty{// \rm New distance found}\;&#10;        \BlankLine&#10;&#10;        $d[v] \gets d[u]+c[u,v]$ \;&#10;        $p[v] \gets u$ \;&#10;        $S \gets S\cup \{v\}$ \;&#10;        \BlankLine&#10;        $\forward(v)$ \;&#10;    }&#10;&#10;}&#10;&#10;\caption{\Spira(\mbox{$G=(V,Out,c),s$})}&#10;\end{function}&#10;}}&#10;&#10;%%%%%%%%%%%%%%%%%%%%%%%%%%%%%%%% forward %%%%%%%%%%%%%%%%%%%%%%%%&#10;&#10;\newcommand{\FORWARDSPIRA}{&#10;\parbox[t]{2.4in}{&#10;&#10;\begin{function}[H]&#10;&#10;\DontPrintSemicolon&#10;\SetAlgoRefName{}&#10;&#10;\BlankLine&#10;$v\gets \NEXT(Out[u])$ \;&#10;&#10;\If{$v\ne \bot$}&#10;{&#10;    $\INSERT(P,(u,v),d[u]+c[u,v])$ \;&#10;}&#10;&#10;\caption{\forward($u$)}&#10;\end{function}&#10;}}&#10;&#10;\begin{center}&#10;\SPIRA&#10;\hspace*{10pt}&#10;\FORWARDSPIRA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16886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math}&#10;\begin{document}&#10;%\color[rgb]{0,0,1}&#10;&#10;\[ \lambda_{i,j} \]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63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math}&#10;\begin{document}&#10;%\color[rgb]{0,0,1}&#10;&#10;\[ X_{i,j} \;=\; [\,(v_i,v_j) \mbox{ is out-pertinent}\,] \]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299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math}&#10;\begin{document}&#10;%\color[rgb]{0,0,1}&#10;&#10;\[ Y_{i,j} \;=\; [\mbox{EXP}(1) \;\le\; 2(M-d[v_i])\,] \]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31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math}&#10;\begin{document}&#10;%\color[rgb]{0,0,1}&#10;&#10;\[ \lambda_{i,j} \]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63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math}&#10;\begin{document}&#10;%\color[rgb]{0,0,1}&#10;&#10;\[ \sum X_{i,j} \;\prec\; \sum Y_{i,j} \;\prec\; &#10;\mbox{Poisson}(\sum \lambda_{i,j}\,) \]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64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math}&#10;\begin{document}&#10;%\color[rgb]{0,0,1}&#10;&#10;\[ &#10;\Lambda_{out} \;=\;&#10;\sum \lambda_{i,j} \;=\;&#10;2(n-1)\sum_{k=\lfloor\frac{n}{2}\rfloor+1}^{n-1} \frac{\mbox{EXP}(1)}{k}&#10;\;\prec\; 4 \sum_{i=1}^{n/2} \mbox{EXP}(1)&#10;\]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3223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symb}&#10;%\usepackage[boxruled,vlined,nokwfunc]{algorithm2e}&#10;\usepackage[vlined,nokwfunc]{algorithm2e}&#10;\usepackage[usenames]{color}&#10;&#10;\newcommand{\RESET}{\mbox{{\tt reset}}}&#10;\newcommand{\forward}{\mbox{{\tt forward}}}&#10;\newcommand{\backward}{\mbox{{\tt backward}}}&#10;\newcommand{\extmin}{\mbox{{\tt extract}-{\tt min}}}&#10;\newcommand{\AND}{{\tt and}}&#10;\newcommand{\Spira}{\mbox{{\tt Spira}}}&#10;\newcommand{\NEXT}{\mbox{\tt next}}&#10;\newcommand{\INSERT}{\mbox{{\tt insert}}}&#10;\newcommand{\request}{\mbox{{\tt request}}}&#10;\newcommand{\minkey}{\mbox{{\tt minkey}}}&#10;&#10;&#10;&#10;\pagestyle{empty}&#10;\begin{document}&#10;&#10;\parbox[t]{3.6in}{&#10;&#10;\begin{function}[H]&#10;&#10;\DontPrintSemicolon&#10;\SetAlgoRefName{}&#10;&#10;\While{$Q\neq\varnothing$ \AND\ $\minkey(Q)&lt; 2\,(\minkey(P){-}M)$}&#10;        {&#10;            \BlankLine&#10;            $(u,v) \gets \extmin(Q)$ \;&#10;            \BlankLine&#10;            \If{$v\notin {\color{ForestGreen}S}$}&#10;            {&#10;                $\backward(v)$ \;&#10;                $\request(u,v)$ \;&#10;            }&#10;        }&#10;&#10;% \caption{\forward($u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6267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0,0,1}&#10;\begin{center}&#10;{\color[rgb]{1,0,0}&#10;Priority Queue $P$:\\[3pt]}&#10;current {\color[rgb]{0,0,1}out-going} edges\\&#10;$key[u,v] \;=\; d[u]+c[u,v]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2467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0,0,1}&#10;\begin{center}&#10;{\color[rgb]{1,0,0}&#10;Priority Queue $Q$:\\[3pt]}&#10;current {\color{Plum}in-going} edges\\&#10;$key[u,v] \;=\; c[u,v]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238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0,0,1}&#10;{\color{blue}${\tt request}(u,v)$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8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sum_{k=1}^{n-1} \frac{n}{n-k} \;=\; nH_{n-1} \;\sim\; n\ln n \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33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0,0,1}&#10;\begin{center}&#10;{\color[rgb]{1,0,0}&#10;Priority Queue $P$:\\[3pt]}&#10;current {\color[rgb]{0,0,1}out-going} edges\\&#10;$key[u,v] \;=\; d[u]+c[u,v]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2467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0,0,1}&#10;\begin{center}&#10;{\color[rgb]{1,0,0}&#10;Priority Queue $Q$:\\[3pt]}&#10;current {\color{Plum}in-going} edges\\&#10;$key[u,v] \;=\; c[u,v]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238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symb}&#10;%\usepackage[boxruled,vlined,nokwfunc]{algorithm2e}&#10;\usepackage[vlined,nokwfunc]{algorithm2e}&#10;\usepackage[usenames]{color}&#10;&#10;\newcommand{\RESET}{\mbox{{\tt reset}}}&#10;\newcommand{\forward}{\mbox{{\tt forward}}}&#10;\newcommand{\backward}{\mbox{{\tt backward}}}&#10;\newcommand{\extmin}{\mbox{{\tt extract}-{\tt min}}}&#10;\newcommand{\AND}{{\tt and}}&#10;\newcommand{\Spira}{\mbox{{\tt Spira}}}&#10;\newcommand{\NEXT}{\mbox{\tt next}}&#10;\newcommand{\INSERT}{\mbox{{\tt insert}}}&#10;\newcommand{\request}{\mbox{{\tt request}}}&#10;\newcommand{\minkey}{\mbox{{\tt minkey}}}&#10;&#10;&#10;&#10;\pagestyle{empty}&#10;\begin{document}&#10;&#10;\parbox[t]{3.6in}{&#10;&#10;\begin{function}[H]&#10;&#10;\DontPrintSemicolon&#10;\SetAlgoRefName{}&#10;&#10;\While{$Q\neq\varnothing$ \AND\ $\minkey(Q)&lt; 2\,(\minkey(P){-}M)$}&#10;        {&#10;            \BlankLine&#10;            $(u,v) \gets \extmin(Q)$ \;&#10;            \BlankLine&#10;            \If{$v\notin {\color{ForestGreen}S}$}&#10;            {&#10;                $\backward(v)$ \;&#10;                $\request(u,v)$ \;&#10;            }&#10;        }&#10;&#10;% \caption{\forward($u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6267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fonts}&#10;\usepackage[usenames]{color}&#10;\begin{document}&#10;% \color[rgb]{1,0,0}&#10;$B_0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3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fonts}&#10;\usepackage[usenames]{color}&#10;\begin{document}&#10;% \color[rgb]{1,0,0}&#10;$B_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16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fonts}&#10;\usepackage[usenames]{color}&#10;\begin{document}&#10;% \color[rgb]{1,0,0}&#10;$B_{L-1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193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fonts}&#10;\usepackage[usenames]{color}&#10;\begin{document}&#10;% \color[rgb]{1,0,0}&#10;$B_L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4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fonts}&#10;\usepackage[usenames]{color}&#10;\begin{document}&#10;${\color[rgb]{1,0,0}&#10;L} \;=\; \Theta(n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5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fonts}&#10;\usepackage[usenames]{color}&#10;\begin{document}&#10;%&#10;{ \color[rgb]{1,0,0}$B_i$} contains distances in $[iW,(i+1)W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656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fonts}&#10;\usepackage[usenames]{color}&#10;\begin{document}&#10;\color[rgb]{1,0,0}$\exp(\Theta(-n/\log n)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7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2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[u]+c[u,v]\;\ge\; d[v] \;\;,\;\; (u,v)\in 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915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65207</TotalTime>
  <Words>586</Words>
  <Application>Microsoft Office PowerPoint</Application>
  <PresentationFormat>Custom</PresentationFormat>
  <Paragraphs>146</Paragraphs>
  <Slides>33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David Wilson – Microsoft Research Uri Zwick – Tel Aviv Univ.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Distances in a complete graph with independent EXP(1) edge weights [Davis-Prieditis (1993)]  [Janson (1999)]</vt:lpstr>
      <vt:lpstr>Distances in a complete graph with independent EXP(1) edge weights [Davis-Prieditis (1993)]  [Janson (1999)]</vt:lpstr>
      <vt:lpstr>Distances in a complete graph with independent EXP(1) edge weights [Janson (1999)]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Mike Paterson Uri Zwick</dc:title>
  <dc:creator>Uri Zwick</dc:creator>
  <cp:lastModifiedBy>Uri Zwick</cp:lastModifiedBy>
  <cp:revision>850</cp:revision>
  <dcterms:modified xsi:type="dcterms:W3CDTF">2013-11-20T08:16:00Z</dcterms:modified>
</cp:coreProperties>
</file>